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09" r:id="rId9"/>
    <p:sldId id="310" r:id="rId10"/>
    <p:sldId id="31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5" r:id="rId53"/>
  </p:sldIdLst>
  <p:sldSz cx="18288000" cy="10287000"/>
  <p:notesSz cx="6858000" cy="9144000"/>
  <p:embeddedFontLst>
    <p:embeddedFont>
      <p:font typeface="Lato" panose="020F0502020204030203" pitchFamily="34" charset="0"/>
      <p:regular r:id="rId55"/>
      <p:bold r:id="rId56"/>
      <p:boldItalic r:id="rId57"/>
    </p:embeddedFont>
    <p:embeddedFont>
      <p:font typeface="League Spartan" panose="020B0604020202020204" charset="0"/>
      <p:regular r:id="rId58"/>
      <p:bold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8" roundtripDataSignature="AMtx7mhUWWeTnRXvhehSvBBP0GmBmVW8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D8F755-2B44-4075-97DE-106F648C4C9B}">
  <a:tblStyle styleId="{27D8F755-2B44-4075-97DE-106F648C4C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81D3895-A47E-45C8-89A0-05CFE56D6B9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470" autoAdjust="0"/>
  </p:normalViewPr>
  <p:slideViewPr>
    <p:cSldViewPr snapToGrid="0">
      <p:cViewPr varScale="1">
        <p:scale>
          <a:sx n="46" d="100"/>
          <a:sy n="46" d="100"/>
        </p:scale>
        <p:origin x="21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88" Type="http://customschemas.google.com/relationships/presentationmetadata" Target="meta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28f8023a506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28f8023a506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272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e376d884a2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2e376d884a2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e45a983e76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Garbage In Garbage Out</a:t>
            </a:r>
            <a:endParaRPr/>
          </a:p>
        </p:txBody>
      </p:sp>
      <p:sp>
        <p:nvSpPr>
          <p:cNvPr id="270" name="Google Shape;270;g2e45a983e76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e5703590d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Garbage In Garbage Out</a:t>
            </a:r>
            <a:endParaRPr/>
          </a:p>
        </p:txBody>
      </p:sp>
      <p:sp>
        <p:nvSpPr>
          <p:cNvPr id="291" name="Google Shape;291;g2e5703590d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e376d884a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2e376d884a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A dataset is a </a:t>
            </a:r>
            <a:r>
              <a:rPr lang="en-US" b="1" dirty="0">
                <a:solidFill>
                  <a:schemeClr val="dk1"/>
                </a:solidFill>
              </a:rPr>
              <a:t>collection of data</a:t>
            </a:r>
            <a:r>
              <a:rPr lang="en-US" dirty="0">
                <a:solidFill>
                  <a:schemeClr val="dk1"/>
                </a:solidFill>
              </a:rPr>
              <a:t> that serves as the</a:t>
            </a:r>
            <a:r>
              <a:rPr lang="en-US" b="1" dirty="0">
                <a:solidFill>
                  <a:schemeClr val="dk1"/>
                </a:solidFill>
              </a:rPr>
              <a:t> raw material</a:t>
            </a:r>
            <a:r>
              <a:rPr lang="en-US" dirty="0">
                <a:solidFill>
                  <a:schemeClr val="dk1"/>
                </a:solidFill>
              </a:rPr>
              <a:t> for </a:t>
            </a:r>
            <a:r>
              <a:rPr lang="en-US" b="1" dirty="0">
                <a:solidFill>
                  <a:schemeClr val="dk1"/>
                </a:solidFill>
              </a:rPr>
              <a:t>analysis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b="1" dirty="0">
                <a:solidFill>
                  <a:schemeClr val="dk1"/>
                </a:solidFill>
              </a:rPr>
              <a:t>training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b="1" dirty="0">
                <a:solidFill>
                  <a:schemeClr val="dk1"/>
                </a:solidFill>
              </a:rPr>
              <a:t>testing</a:t>
            </a:r>
            <a:r>
              <a:rPr lang="en-US" dirty="0">
                <a:solidFill>
                  <a:schemeClr val="dk1"/>
                </a:solidFill>
              </a:rPr>
              <a:t>, and </a:t>
            </a:r>
            <a:r>
              <a:rPr lang="en-US" b="1" dirty="0">
                <a:solidFill>
                  <a:schemeClr val="dk1"/>
                </a:solidFill>
              </a:rPr>
              <a:t>validating </a:t>
            </a:r>
            <a:r>
              <a:rPr lang="en-US" dirty="0">
                <a:solidFill>
                  <a:schemeClr val="dk1"/>
                </a:solidFill>
              </a:rPr>
              <a:t>machine learning models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features are the </a:t>
            </a:r>
            <a:r>
              <a:rPr lang="en-US" b="1" dirty="0"/>
              <a:t>data attributes</a:t>
            </a:r>
            <a:r>
              <a:rPr lang="en-US" dirty="0"/>
              <a:t>, </a:t>
            </a:r>
            <a:r>
              <a:rPr lang="en-US" b="1" dirty="0"/>
              <a:t>properties</a:t>
            </a:r>
            <a:r>
              <a:rPr lang="en-US" dirty="0"/>
              <a:t>, or </a:t>
            </a:r>
            <a:r>
              <a:rPr lang="en-US" b="1" dirty="0"/>
              <a:t>input variables</a:t>
            </a:r>
            <a:r>
              <a:rPr lang="en-US" dirty="0"/>
              <a:t> based on which the model makes its predictions.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Labels are </a:t>
            </a:r>
            <a:r>
              <a:rPr lang="en-US" b="1" dirty="0"/>
              <a:t>output variables</a:t>
            </a:r>
            <a:r>
              <a:rPr lang="en-US" dirty="0"/>
              <a:t> that the model to is suppose to predict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334" name="Google Shape;3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e45a983e76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2e45a983e76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e59d890fc7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2e59d890fc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e5ac0bb7c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2e5ac0bb7c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e376d884a2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g2e376d884a2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e376d884a2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2e376d884a2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e59d890fc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L2-norm will perform Square root of the sum of squared values.</a:t>
            </a:r>
            <a:endParaRPr dirty="0"/>
          </a:p>
        </p:txBody>
      </p:sp>
      <p:sp>
        <p:nvSpPr>
          <p:cNvPr id="486" name="Google Shape;486;g2e59d890fc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8f8023a506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g28f8023a506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e5703590d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e5703590d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Automated ML</a:t>
            </a:r>
            <a:r>
              <a:rPr lang="en-US" dirty="0">
                <a:solidFill>
                  <a:schemeClr val="dk1"/>
                </a:solidFill>
              </a:rPr>
              <a:t> is the process of </a:t>
            </a:r>
            <a:r>
              <a:rPr lang="en-US" b="1" dirty="0">
                <a:solidFill>
                  <a:schemeClr val="dk1"/>
                </a:solidFill>
              </a:rPr>
              <a:t>automating </a:t>
            </a:r>
            <a:r>
              <a:rPr lang="en-US" dirty="0">
                <a:solidFill>
                  <a:schemeClr val="dk1"/>
                </a:solidFill>
              </a:rPr>
              <a:t>the </a:t>
            </a:r>
            <a:r>
              <a:rPr lang="en-US" b="1" dirty="0">
                <a:solidFill>
                  <a:schemeClr val="dk1"/>
                </a:solidFill>
              </a:rPr>
              <a:t>time-consuming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b="1" dirty="0">
                <a:solidFill>
                  <a:schemeClr val="dk1"/>
                </a:solidFill>
              </a:rPr>
              <a:t>iterative tasks</a:t>
            </a:r>
            <a:r>
              <a:rPr lang="en-US" dirty="0">
                <a:solidFill>
                  <a:schemeClr val="dk1"/>
                </a:solidFill>
              </a:rPr>
              <a:t> of machine learning model development. It allows </a:t>
            </a:r>
            <a:r>
              <a:rPr lang="en-US" b="1" dirty="0">
                <a:solidFill>
                  <a:schemeClr val="dk1"/>
                </a:solidFill>
              </a:rPr>
              <a:t>developers </a:t>
            </a:r>
            <a:r>
              <a:rPr lang="en-US" dirty="0">
                <a:solidFill>
                  <a:schemeClr val="dk1"/>
                </a:solidFill>
              </a:rPr>
              <a:t>to build ML models with high scale, efficiency, and faster..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e5d7f2fbb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2e5d7f2fbb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Two options 1 ) Use GUI  2) no-code i.e use azure ML studio in browser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e5703590d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2e5703590d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Two options 1 ) Use GUI  2) no-code i.e use azure ML studio in browser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e45a983e7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g2e45a983e7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e45a983e7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g2e45a983e7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e45a983e7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g2e45a983e7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e376d884a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2e376d884a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e59d890fc7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2e59d890fc7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2e59d890fc7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var mlContext = new MLContext();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var data = mlContext.Data.LoadFromTextFile&lt;InputData&gt;(dataPath, hasHeader: true, separatorChar: ',');;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var pipeline = mlContext.Transforms.Text.NormalizeText("NormalizedExpenseDescription", "ExpenseDescription", keepPunctuations: false)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.Append(mlContext.Transforms.Text.TokenizeIntoWords("Tokens", "NormalizedExpenseDescription"))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.Append(mlContext.Transforms.Text.RemoveDefaultStopWords("NoStopWords", "Tokens"))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.Append(mlContext.Transforms.Conversion.MapValueToKey("Values", "NoStopWords"));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var preview = pipeline.Fit(data).Transform(data).Preview();</a:t>
            </a:r>
            <a:endParaRPr/>
          </a:p>
        </p:txBody>
      </p:sp>
      <p:sp>
        <p:nvSpPr>
          <p:cNvPr id="632" name="Google Shape;632;g2e59d890fc7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e59d890fc7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var options = new </a:t>
            </a:r>
            <a:r>
              <a:rPr lang="en-US" dirty="0" err="1"/>
              <a:t>TextFeaturizingEstimator.Options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{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</a:t>
            </a:r>
            <a:r>
              <a:rPr lang="en-US" dirty="0" err="1"/>
              <a:t>CaseMode</a:t>
            </a:r>
            <a:r>
              <a:rPr lang="en-US" dirty="0"/>
              <a:t> = </a:t>
            </a:r>
            <a:r>
              <a:rPr lang="en-US" dirty="0" err="1"/>
              <a:t>TextNormalizingEstimator.CaseMode.Lower</a:t>
            </a:r>
            <a:r>
              <a:rPr lang="en-US" dirty="0"/>
              <a:t>,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</a:t>
            </a:r>
            <a:r>
              <a:rPr lang="en-US" dirty="0" err="1"/>
              <a:t>KeepPunctuations</a:t>
            </a:r>
            <a:r>
              <a:rPr lang="en-US" dirty="0"/>
              <a:t> = false,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</a:t>
            </a:r>
            <a:r>
              <a:rPr lang="en-US" dirty="0" err="1"/>
              <a:t>KeepNumbers</a:t>
            </a:r>
            <a:r>
              <a:rPr lang="en-US" dirty="0"/>
              <a:t> = true,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</a:t>
            </a:r>
            <a:r>
              <a:rPr lang="en-US" dirty="0" err="1"/>
              <a:t>StopWordsRemoverOptions</a:t>
            </a:r>
            <a:r>
              <a:rPr lang="en-US" dirty="0"/>
              <a:t> = new </a:t>
            </a:r>
            <a:r>
              <a:rPr lang="en-US" dirty="0" err="1"/>
              <a:t>StopWordsRemovingEstimator.Options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{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   </a:t>
            </a:r>
            <a:r>
              <a:rPr lang="en-US" dirty="0" err="1"/>
              <a:t>Stopwords</a:t>
            </a:r>
            <a:r>
              <a:rPr lang="en-US" dirty="0"/>
              <a:t> = new[] { "a", "an", "the", "is", "are" }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}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};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// Applying the text </a:t>
            </a:r>
            <a:r>
              <a:rPr lang="en-US" dirty="0" err="1"/>
              <a:t>featurizer</a:t>
            </a:r>
            <a:r>
              <a:rPr lang="en-US" dirty="0"/>
              <a:t> with the configured options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var pipeline = </a:t>
            </a:r>
            <a:r>
              <a:rPr lang="en-US" dirty="0" err="1"/>
              <a:t>mlContext.Transforms.Text.FeaturizeText</a:t>
            </a:r>
            <a:r>
              <a:rPr lang="en-US" dirty="0"/>
              <a:t>(options, "</a:t>
            </a:r>
            <a:r>
              <a:rPr lang="en-US" dirty="0" err="1"/>
              <a:t>FeaturizedExpenseDescription</a:t>
            </a:r>
            <a:r>
              <a:rPr lang="en-US" dirty="0"/>
              <a:t>", "</a:t>
            </a:r>
            <a:r>
              <a:rPr lang="en-US" dirty="0" err="1"/>
              <a:t>ExpenseDescription</a:t>
            </a:r>
            <a:r>
              <a:rPr lang="en-US" dirty="0"/>
              <a:t>");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Ref:  https://learn.microsoft.com/en-us/dotnet/api/microsoft.ml.textcatalog.featurizetext?view=ml-dotnet</a:t>
            </a:r>
            <a:endParaRPr dirty="0"/>
          </a:p>
        </p:txBody>
      </p:sp>
      <p:sp>
        <p:nvSpPr>
          <p:cNvPr id="654" name="Google Shape;654;g2e59d890fc7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2e59d890fc7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//Load sample data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var </a:t>
            </a:r>
            <a:r>
              <a:rPr lang="en-US" dirty="0" err="1"/>
              <a:t>sampleData</a:t>
            </a:r>
            <a:r>
              <a:rPr lang="en-US" dirty="0"/>
              <a:t> = new MLModel1.ModelInput()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{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    Description = @"Microsoft office 365 subscription for new employees",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};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//Load model and predict output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var result = MLModel1.Predict(</a:t>
            </a:r>
            <a:r>
              <a:rPr lang="en-US" dirty="0" err="1"/>
              <a:t>sampleData</a:t>
            </a:r>
            <a:r>
              <a:rPr lang="en-US" dirty="0"/>
              <a:t>);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Console.WriteLine</a:t>
            </a:r>
            <a:r>
              <a:rPr lang="en-US" dirty="0"/>
              <a:t>(</a:t>
            </a:r>
            <a:r>
              <a:rPr lang="en-US" dirty="0" err="1"/>
              <a:t>sampleData.Description</a:t>
            </a:r>
            <a:r>
              <a:rPr lang="en-US" dirty="0"/>
              <a:t>);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Console.WriteLine</a:t>
            </a:r>
            <a:r>
              <a:rPr lang="en-US" dirty="0"/>
              <a:t>(</a:t>
            </a:r>
            <a:r>
              <a:rPr lang="en-US" dirty="0" err="1"/>
              <a:t>result.PredictedLabel</a:t>
            </a:r>
            <a:r>
              <a:rPr lang="en-US" dirty="0"/>
              <a:t>);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Console.WriteLine</a:t>
            </a:r>
            <a:r>
              <a:rPr lang="en-US" dirty="0"/>
              <a:t>(</a:t>
            </a:r>
            <a:r>
              <a:rPr lang="en-US" dirty="0" err="1"/>
              <a:t>result.Score</a:t>
            </a:r>
            <a:r>
              <a:rPr lang="en-US" dirty="0"/>
              <a:t>[0]);</a:t>
            </a:r>
          </a:p>
        </p:txBody>
      </p:sp>
      <p:sp>
        <p:nvSpPr>
          <p:cNvPr id="675" name="Google Shape;675;g2e59d890fc7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2e59d890fc7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696" name="Google Shape;696;g2e59d890fc7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8f8023a506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before we understand how to integrate, let’s </a:t>
            </a:r>
            <a:r>
              <a:rPr lang="en-US" dirty="0" err="1"/>
              <a:t>unders</a:t>
            </a:r>
            <a:r>
              <a:rPr lang="en-US" dirty="0"/>
              <a:t> why to use Azure open ai ? instead of Open AI directly. </a:t>
            </a:r>
            <a:endParaRPr dirty="0"/>
          </a:p>
        </p:txBody>
      </p:sp>
      <p:sp>
        <p:nvSpPr>
          <p:cNvPr id="717" name="Google Shape;717;g28f8023a506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73180426e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g273180426e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8f8023a506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g28f8023a506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28f8023a506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28f8023a506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28f8023a506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g28f8023a506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e376d884a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g2e376d884a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8f8023a506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g28f8023a506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28f8023a506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Chat:  </a:t>
            </a:r>
            <a:r>
              <a:rPr lang="en-US" b="1" dirty="0"/>
              <a:t>Context </a:t>
            </a:r>
            <a:r>
              <a:rPr lang="en-US" dirty="0"/>
              <a:t>aware </a:t>
            </a:r>
            <a:r>
              <a:rPr lang="en-US" b="1" dirty="0"/>
              <a:t>multi-turn </a:t>
            </a:r>
            <a:r>
              <a:rPr lang="en-US" dirty="0"/>
              <a:t>conversations with role-based messaging. </a:t>
            </a:r>
            <a:r>
              <a:rPr lang="en-US" dirty="0" err="1"/>
              <a:t>System,User</a:t>
            </a:r>
            <a:r>
              <a:rPr lang="en-US" dirty="0"/>
              <a:t> and Assistant Role. Best for chatbots.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Completion: General-purpose </a:t>
            </a:r>
            <a:r>
              <a:rPr lang="en-US" b="1" dirty="0">
                <a:solidFill>
                  <a:schemeClr val="dk1"/>
                </a:solidFill>
              </a:rPr>
              <a:t>text generation</a:t>
            </a:r>
            <a:r>
              <a:rPr lang="en-US" dirty="0">
                <a:solidFill>
                  <a:schemeClr val="dk1"/>
                </a:solidFill>
              </a:rPr>
              <a:t> based on a </a:t>
            </a:r>
            <a:r>
              <a:rPr lang="en-US" b="1" dirty="0">
                <a:solidFill>
                  <a:schemeClr val="dk1"/>
                </a:solidFill>
              </a:rPr>
              <a:t>single prompt</a:t>
            </a:r>
            <a:r>
              <a:rPr lang="en-US" dirty="0">
                <a:solidFill>
                  <a:schemeClr val="dk1"/>
                </a:solidFill>
              </a:rPr>
              <a:t>. Ideal for </a:t>
            </a:r>
            <a:r>
              <a:rPr lang="en-US" b="1" dirty="0">
                <a:solidFill>
                  <a:schemeClr val="dk1"/>
                </a:solidFill>
              </a:rPr>
              <a:t>content generation, summarization, classification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Assistant:  combining elements of both </a:t>
            </a:r>
            <a:r>
              <a:rPr lang="en-US" b="1" dirty="0"/>
              <a:t>Chat and </a:t>
            </a:r>
            <a:r>
              <a:rPr lang="en-US" b="1" dirty="0" err="1"/>
              <a:t>Completion</a:t>
            </a:r>
            <a:r>
              <a:rPr lang="en-US" dirty="0" err="1"/>
              <a:t>.The</a:t>
            </a:r>
            <a:r>
              <a:rPr lang="en-US" dirty="0"/>
              <a:t> advantage of the assistant API is that it </a:t>
            </a:r>
            <a:r>
              <a:rPr lang="en-US" b="1" dirty="0"/>
              <a:t>automatically </a:t>
            </a:r>
            <a:r>
              <a:rPr lang="en-US" dirty="0"/>
              <a:t>handles the </a:t>
            </a:r>
            <a:r>
              <a:rPr lang="en-US" b="1" dirty="0"/>
              <a:t>token limits</a:t>
            </a:r>
            <a:r>
              <a:rPr lang="en-US" dirty="0"/>
              <a:t> for the given model and </a:t>
            </a:r>
            <a:r>
              <a:rPr lang="en-US" b="1" dirty="0"/>
              <a:t>auto-truncates messages</a:t>
            </a:r>
            <a:r>
              <a:rPr lang="en-US" dirty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where as for </a:t>
            </a:r>
            <a:r>
              <a:rPr lang="en-US" b="1" dirty="0"/>
              <a:t>chat </a:t>
            </a:r>
            <a:r>
              <a:rPr lang="en-US" dirty="0"/>
              <a:t>we need to handle to limits of token by removing old user </a:t>
            </a:r>
            <a:r>
              <a:rPr lang="en-US" dirty="0" err="1"/>
              <a:t>user</a:t>
            </a:r>
            <a:r>
              <a:rPr lang="en-US" dirty="0"/>
              <a:t> and assistant messages from chat history.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6" name="Google Shape;826;g28f8023a506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28f8023a506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28f8023a506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Look at the system message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User message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Assistant message / completion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28f8023a506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28f8023a506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2e59d890fc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g2e59d890fc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2e59d890fc7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g2e59d890fc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28f8023a50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g28f8023a50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28f8023a506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g28f8023a506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28f8023a506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g28f8023a506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28f8023a506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g28f8023a506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28f8023a506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28f8023a506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827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28f8023a50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g28f8023a50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e49128991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g2e49128991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28f8023a506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28f8023a506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47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28f8023a506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28f8023a506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27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28f8023a506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28f8023a506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36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28f8023a506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28f8023a506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08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ustomervoice.microsoft.com/Pages/ResponsePage.aspx?id=v4j5cvGGr0GRqy180BHbR7en2Ais5pxKtso_Pz4b1_xUNTZBNzRKNlVQSFhZMU9aV09EVzYxWFdORCQlQCN0PWcu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ggle.com/datasets" TargetMode="External"/><Relationship Id="rId13" Type="http://schemas.openxmlformats.org/officeDocument/2006/relationships/hyperlink" Target="https://chatgpt.com/share/88f69361-3dc7-45a9-8159-a7e8360b2c73" TargetMode="External"/><Relationship Id="rId3" Type="http://schemas.openxmlformats.org/officeDocument/2006/relationships/image" Target="../media/image8.jpg"/><Relationship Id="rId7" Type="http://schemas.openxmlformats.org/officeDocument/2006/relationships/hyperlink" Target="https://data.world/datasets/open-data" TargetMode="External"/><Relationship Id="rId12" Type="http://schemas.openxmlformats.org/officeDocument/2006/relationships/hyperlink" Target="https://docs.google.com/document/d/1OtA0bHlWjrk9AP7WfYb46j6jOeXZi7sPCPbu7_gQSMU/edit?usp=sharing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chive.ics.uci.edu/datasets" TargetMode="External"/><Relationship Id="rId11" Type="http://schemas.openxmlformats.org/officeDocument/2006/relationships/hyperlink" Target="https://mostly.ai/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gretel.ai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mockaroo.com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rketplace.visualstudio.com/items?itemName=MLNET.ModelBuilder2022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1000"/>
            </a:blip>
            <a:stretch>
              <a:fillRect l="-20311" r="-20309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0" y="-180826"/>
            <a:ext cx="3776663" cy="10467826"/>
            <a:chOff x="0" y="-47625"/>
            <a:chExt cx="994770" cy="2756958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994770" cy="2709333"/>
            </a:xfrm>
            <a:custGeom>
              <a:avLst/>
              <a:gdLst/>
              <a:ahLst/>
              <a:cxnLst/>
              <a:rect l="l" t="t" r="r" b="b"/>
              <a:pathLst>
                <a:path w="994770" h="2709333" extrusionOk="0">
                  <a:moveTo>
                    <a:pt x="0" y="0"/>
                  </a:moveTo>
                  <a:lnTo>
                    <a:pt x="994770" y="0"/>
                  </a:lnTo>
                  <a:lnTo>
                    <a:pt x="994770" y="2709333"/>
                  </a:lnTo>
                  <a:lnTo>
                    <a:pt x="0" y="2709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23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-47625"/>
              <a:ext cx="994770" cy="2756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"/>
          <p:cNvSpPr txBox="1"/>
          <p:nvPr/>
        </p:nvSpPr>
        <p:spPr>
          <a:xfrm>
            <a:off x="7653338" y="4319588"/>
            <a:ext cx="10433050" cy="154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45">
                <a:solidFill>
                  <a:srgbClr val="EE51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DOT NET DAY</a:t>
            </a:r>
            <a:endParaRPr/>
          </a:p>
        </p:txBody>
      </p:sp>
      <p:cxnSp>
        <p:nvCxnSpPr>
          <p:cNvPr id="89" name="Google Shape;89;p1"/>
          <p:cNvCxnSpPr/>
          <p:nvPr/>
        </p:nvCxnSpPr>
        <p:spPr>
          <a:xfrm>
            <a:off x="7653338" y="5765800"/>
            <a:ext cx="8156575" cy="0"/>
          </a:xfrm>
          <a:prstGeom prst="straightConnector1">
            <a:avLst/>
          </a:prstGeom>
          <a:noFill/>
          <a:ln w="38100" cap="flat" cmpd="sng">
            <a:solidFill>
              <a:srgbClr val="15234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1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33" t="-73824" r="-29689" b="-55338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1370013" y="1963738"/>
            <a:ext cx="2406650" cy="3152775"/>
          </a:xfrm>
          <a:custGeom>
            <a:avLst/>
            <a:gdLst/>
            <a:ahLst/>
            <a:cxnLst/>
            <a:rect l="l" t="t" r="r" b="b"/>
            <a:pathLst>
              <a:path w="357324" h="468083" extrusionOk="0">
                <a:moveTo>
                  <a:pt x="0" y="0"/>
                </a:moveTo>
                <a:lnTo>
                  <a:pt x="357324" y="0"/>
                </a:lnTo>
                <a:lnTo>
                  <a:pt x="357324" y="468083"/>
                </a:lnTo>
                <a:lnTo>
                  <a:pt x="0" y="468083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r="-129573" b="-31438"/>
            </a:stretch>
          </a:blipFill>
          <a:ln w="19050" cap="sq" cmpd="sng">
            <a:solidFill>
              <a:srgbClr val="EE5126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2" name="Google Shape;92;p1"/>
          <p:cNvSpPr/>
          <p:nvPr/>
        </p:nvSpPr>
        <p:spPr>
          <a:xfrm>
            <a:off x="3886200" y="5038725"/>
            <a:ext cx="2413000" cy="3162300"/>
          </a:xfrm>
          <a:custGeom>
            <a:avLst/>
            <a:gdLst/>
            <a:ahLst/>
            <a:cxnLst/>
            <a:rect l="l" t="t" r="r" b="b"/>
            <a:pathLst>
              <a:path w="357324" h="468083" extrusionOk="0">
                <a:moveTo>
                  <a:pt x="0" y="0"/>
                </a:moveTo>
                <a:lnTo>
                  <a:pt x="357324" y="0"/>
                </a:lnTo>
                <a:lnTo>
                  <a:pt x="357324" y="468083"/>
                </a:lnTo>
                <a:lnTo>
                  <a:pt x="0" y="468083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39450" r="-35203"/>
            </a:stretch>
          </a:blipFill>
          <a:ln w="19050" cap="sq" cmpd="sng">
            <a:solidFill>
              <a:srgbClr val="EE5126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3" name="Google Shape;93;p1"/>
          <p:cNvSpPr/>
          <p:nvPr/>
        </p:nvSpPr>
        <p:spPr>
          <a:xfrm>
            <a:off x="669925" y="5316538"/>
            <a:ext cx="3106738" cy="2406650"/>
          </a:xfrm>
          <a:custGeom>
            <a:avLst/>
            <a:gdLst/>
            <a:ahLst/>
            <a:cxnLst/>
            <a:rect l="l" t="t" r="r" b="b"/>
            <a:pathLst>
              <a:path w="461356" h="357324" extrusionOk="0">
                <a:moveTo>
                  <a:pt x="0" y="357324"/>
                </a:moveTo>
                <a:lnTo>
                  <a:pt x="0" y="0"/>
                </a:lnTo>
                <a:lnTo>
                  <a:pt x="461356" y="0"/>
                </a:lnTo>
                <a:lnTo>
                  <a:pt x="461356" y="357324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7578" t="-3726" r="-7472" b="-7313"/>
            </a:stretch>
          </a:blipFill>
          <a:ln w="19050" cap="sq" cmpd="sng">
            <a:solidFill>
              <a:srgbClr val="EE5126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4" name="Google Shape;94;p1"/>
          <p:cNvSpPr/>
          <p:nvPr/>
        </p:nvSpPr>
        <p:spPr>
          <a:xfrm>
            <a:off x="3886197" y="2432047"/>
            <a:ext cx="3162300" cy="2414588"/>
          </a:xfrm>
          <a:custGeom>
            <a:avLst/>
            <a:gdLst/>
            <a:ahLst/>
            <a:cxnLst/>
            <a:rect l="l" t="t" r="r" b="b"/>
            <a:pathLst>
              <a:path w="468083" h="357324" extrusionOk="0">
                <a:moveTo>
                  <a:pt x="0" y="357325"/>
                </a:moveTo>
                <a:lnTo>
                  <a:pt x="0" y="0"/>
                </a:lnTo>
                <a:lnTo>
                  <a:pt x="468083" y="0"/>
                </a:lnTo>
                <a:lnTo>
                  <a:pt x="468083" y="357325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6661" r="-890" b="-5666"/>
            </a:stretch>
          </a:blipFill>
          <a:ln w="19050" cap="sq" cmpd="sng">
            <a:solidFill>
              <a:srgbClr val="EE5126"/>
            </a:solidFill>
            <a:prstDash val="solid"/>
            <a:miter lim="8000"/>
            <a:headEnd type="none" w="sm" len="sm"/>
            <a:tailEnd type="none" w="sm" len="sm"/>
          </a:ln>
        </p:spPr>
      </p:sp>
      <p:grpSp>
        <p:nvGrpSpPr>
          <p:cNvPr id="95" name="Google Shape;95;p1"/>
          <p:cNvGrpSpPr/>
          <p:nvPr/>
        </p:nvGrpSpPr>
        <p:grpSpPr>
          <a:xfrm>
            <a:off x="7697788" y="2728913"/>
            <a:ext cx="9096375" cy="1685925"/>
            <a:chOff x="0" y="-190342"/>
            <a:chExt cx="12128140" cy="2246036"/>
          </a:xfrm>
        </p:grpSpPr>
        <p:sp>
          <p:nvSpPr>
            <p:cNvPr id="96" name="Google Shape;96;p1"/>
            <p:cNvSpPr txBox="1"/>
            <p:nvPr/>
          </p:nvSpPr>
          <p:spPr>
            <a:xfrm>
              <a:off x="0" y="-190342"/>
              <a:ext cx="12128140" cy="22460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140" b="1">
                  <a:solidFill>
                    <a:srgbClr val="2890C9"/>
                  </a:solidFill>
                  <a:latin typeface="Lato"/>
                  <a:ea typeface="Lato"/>
                  <a:cs typeface="Lato"/>
                  <a:sym typeface="Lato"/>
                </a:rPr>
                <a:t>5</a:t>
              </a:r>
              <a:endParaRPr/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876274" y="-95172"/>
              <a:ext cx="789493" cy="9940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3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45" b="1">
                  <a:solidFill>
                    <a:srgbClr val="2890C9"/>
                  </a:solidFill>
                  <a:latin typeface="Lato"/>
                  <a:ea typeface="Lato"/>
                  <a:cs typeface="Lato"/>
                  <a:sym typeface="Lato"/>
                </a:rPr>
                <a:t>th</a:t>
              </a:r>
              <a:endParaRPr/>
            </a:p>
          </p:txBody>
        </p:sp>
      </p:grpSp>
      <p:sp>
        <p:nvSpPr>
          <p:cNvPr id="98" name="Google Shape;98;p1"/>
          <p:cNvSpPr txBox="1"/>
          <p:nvPr/>
        </p:nvSpPr>
        <p:spPr>
          <a:xfrm rot="15447">
            <a:off x="7655023" y="5788916"/>
            <a:ext cx="10348904" cy="176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>
                <a:solidFill>
                  <a:srgbClr val="15234D"/>
                </a:solidFill>
                <a:latin typeface="Lato"/>
                <a:ea typeface="Lato"/>
                <a:cs typeface="Lato"/>
                <a:sym typeface="Lato"/>
              </a:rPr>
              <a:t>How to Integrate Azure OpenAI</a:t>
            </a:r>
            <a:endParaRPr sz="520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>
                <a:solidFill>
                  <a:srgbClr val="15234D"/>
                </a:solidFill>
                <a:latin typeface="Lato"/>
                <a:ea typeface="Lato"/>
                <a:cs typeface="Lato"/>
                <a:sym typeface="Lato"/>
              </a:rPr>
              <a:t>&amp; ML into .NET Core?</a:t>
            </a:r>
            <a:endParaRPr sz="5200"/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411200" y="693738"/>
            <a:ext cx="2706688" cy="6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Google Shape;1097;g28f8023a506_0_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19" y="647972"/>
            <a:ext cx="17739361" cy="8991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10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e376d884a2_0_16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253" name="Google Shape;253;g2e376d884a2_0_163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254" name="Google Shape;254;g2e376d884a2_0_163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255" name="Google Shape;255;g2e376d884a2_0_163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g2e376d884a2_0_163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g2e376d884a2_0_163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258" name="Google Shape;258;g2e376d884a2_0_163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g2e376d884a2_0_163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g2e376d884a2_0_163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261" name="Google Shape;261;g2e376d884a2_0_163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g2e376d884a2_0_163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g2e376d884a2_0_163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264" name="Google Shape;264;g2e376d884a2_0_163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g2e376d884a2_0_163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6" name="Google Shape;266;g2e376d884a2_0_1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2e376d884a2_0_163"/>
          <p:cNvSpPr txBox="1"/>
          <p:nvPr/>
        </p:nvSpPr>
        <p:spPr>
          <a:xfrm>
            <a:off x="2743200" y="4381501"/>
            <a:ext cx="12801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ML Fundamentals</a:t>
            </a:r>
            <a:endParaRPr sz="84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e45a983e76_0_20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273" name="Google Shape;273;g2e45a983e76_0_207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274" name="Google Shape;274;g2e45a983e76_0_207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275" name="Google Shape;275;g2e45a983e76_0_207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g2e45a983e76_0_207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g2e45a983e76_0_207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278" name="Google Shape;278;g2e45a983e76_0_207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g2e45a983e76_0_207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g2e45a983e76_0_207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281" name="Google Shape;281;g2e45a983e76_0_207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g2e45a983e76_0_207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283;g2e45a983e76_0_207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284" name="Google Shape;284;g2e45a983e76_0_207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g2e45a983e76_0_207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" name="Google Shape;286;g2e45a983e76_0_207"/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 extrusionOk="0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"/>
            </a:blip>
            <a:stretch>
              <a:fillRect l="-30327" t="-73828" r="-29687" b="-55339"/>
            </a:stretch>
          </a:blipFill>
          <a:ln>
            <a:noFill/>
          </a:ln>
        </p:spPr>
      </p:sp>
      <p:pic>
        <p:nvPicPr>
          <p:cNvPr id="287" name="Google Shape;287;g2e45a983e76_0_2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2e45a983e76_0_207"/>
          <p:cNvSpPr txBox="1"/>
          <p:nvPr/>
        </p:nvSpPr>
        <p:spPr>
          <a:xfrm>
            <a:off x="2743200" y="4234543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is GIGO?</a:t>
            </a:r>
            <a:endParaRPr sz="84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e5703590de_0_2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294" name="Google Shape;294;g2e5703590de_0_24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295" name="Google Shape;295;g2e5703590de_0_24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296" name="Google Shape;296;g2e5703590de_0_24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g2e5703590de_0_24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g2e5703590de_0_24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299" name="Google Shape;299;g2e5703590de_0_24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g2e5703590de_0_24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g2e5703590de_0_24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302" name="Google Shape;302;g2e5703590de_0_24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g2e5703590de_0_24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g2e5703590de_0_24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305" name="Google Shape;305;g2e5703590de_0_24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g2e5703590de_0_24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g2e5703590de_0_24"/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 extrusionOk="0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"/>
            </a:blip>
            <a:stretch>
              <a:fillRect l="-30327" t="-73828" r="-29687" b="-55339"/>
            </a:stretch>
          </a:blipFill>
          <a:ln>
            <a:noFill/>
          </a:ln>
        </p:spPr>
      </p:sp>
      <p:pic>
        <p:nvPicPr>
          <p:cNvPr id="308" name="Google Shape;308;g2e5703590de_0_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2e5703590de_0_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1250" y="1828800"/>
            <a:ext cx="14117949" cy="78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e376d884a2_0_140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315" name="Google Shape;315;g2e376d884a2_0_140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316" name="Google Shape;316;g2e376d884a2_0_140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317" name="Google Shape;317;g2e376d884a2_0_140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g2e376d884a2_0_140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g2e376d884a2_0_140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320" name="Google Shape;320;g2e376d884a2_0_140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g2e376d884a2_0_140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g2e376d884a2_0_140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323" name="Google Shape;323;g2e376d884a2_0_140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g2e376d884a2_0_140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g2e376d884a2_0_140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326" name="Google Shape;326;g2e376d884a2_0_140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g2e376d884a2_0_140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g2e376d884a2_0_140"/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 extrusionOk="0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"/>
            </a:blip>
            <a:stretch>
              <a:fillRect l="-30327" t="-73828" r="-29687" b="-55339"/>
            </a:stretch>
          </a:blipFill>
          <a:ln>
            <a:noFill/>
          </a:ln>
        </p:spPr>
      </p:sp>
      <p:pic>
        <p:nvPicPr>
          <p:cNvPr id="329" name="Google Shape;329;g2e376d884a2_0_1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2e376d884a2_0_1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7440" y="1963175"/>
            <a:ext cx="13533120" cy="7037222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2e376d884a2_0_140"/>
          <p:cNvSpPr txBox="1"/>
          <p:nvPr/>
        </p:nvSpPr>
        <p:spPr>
          <a:xfrm>
            <a:off x="2743200" y="5143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11" r="-20309"/>
            </a:stretch>
          </a:blipFill>
          <a:ln>
            <a:noFill/>
          </a:ln>
        </p:spPr>
      </p:sp>
      <p:sp>
        <p:nvSpPr>
          <p:cNvPr id="337" name="Google Shape;337;p5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33" t="-73824" r="-29689" b="-55338"/>
            </a:stretch>
          </a:blipFill>
          <a:ln>
            <a:noFill/>
          </a:ln>
        </p:spPr>
      </p:sp>
      <p:grpSp>
        <p:nvGrpSpPr>
          <p:cNvPr id="338" name="Google Shape;338;p5"/>
          <p:cNvGrpSpPr/>
          <p:nvPr/>
        </p:nvGrpSpPr>
        <p:grpSpPr>
          <a:xfrm>
            <a:off x="0" y="9941273"/>
            <a:ext cx="4572000" cy="345727"/>
            <a:chOff x="0" y="-47625"/>
            <a:chExt cx="1104851" cy="83120"/>
          </a:xfrm>
        </p:grpSpPr>
        <p:sp>
          <p:nvSpPr>
            <p:cNvPr id="339" name="Google Shape;339;p5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5"/>
            <p:cNvSpPr txBox="1"/>
            <p:nvPr/>
          </p:nvSpPr>
          <p:spPr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5"/>
          <p:cNvGrpSpPr/>
          <p:nvPr/>
        </p:nvGrpSpPr>
        <p:grpSpPr>
          <a:xfrm>
            <a:off x="4572000" y="9941273"/>
            <a:ext cx="4572000" cy="345727"/>
            <a:chOff x="0" y="-47625"/>
            <a:chExt cx="1104851" cy="83120"/>
          </a:xfrm>
        </p:grpSpPr>
        <p:sp>
          <p:nvSpPr>
            <p:cNvPr id="342" name="Google Shape;342;p5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5"/>
            <p:cNvSpPr txBox="1"/>
            <p:nvPr/>
          </p:nvSpPr>
          <p:spPr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5"/>
          <p:cNvGrpSpPr/>
          <p:nvPr/>
        </p:nvGrpSpPr>
        <p:grpSpPr>
          <a:xfrm>
            <a:off x="9144000" y="9941273"/>
            <a:ext cx="4572000" cy="345727"/>
            <a:chOff x="0" y="-47625"/>
            <a:chExt cx="1104851" cy="83120"/>
          </a:xfrm>
        </p:grpSpPr>
        <p:sp>
          <p:nvSpPr>
            <p:cNvPr id="345" name="Google Shape;345;p5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5"/>
            <p:cNvSpPr txBox="1"/>
            <p:nvPr/>
          </p:nvSpPr>
          <p:spPr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5"/>
          <p:cNvGrpSpPr/>
          <p:nvPr/>
        </p:nvGrpSpPr>
        <p:grpSpPr>
          <a:xfrm>
            <a:off x="13716000" y="9941273"/>
            <a:ext cx="4572000" cy="345727"/>
            <a:chOff x="0" y="-47625"/>
            <a:chExt cx="1104851" cy="83120"/>
          </a:xfrm>
        </p:grpSpPr>
        <p:sp>
          <p:nvSpPr>
            <p:cNvPr id="348" name="Google Shape;348;p5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5"/>
            <p:cNvSpPr txBox="1"/>
            <p:nvPr/>
          </p:nvSpPr>
          <p:spPr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0" name="Google Shape;350;p5"/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 extrusionOk="0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"/>
            </a:blip>
            <a:stretch>
              <a:fillRect l="-30333" t="-73824" r="-29689" b="-55338"/>
            </a:stretch>
          </a:blipFill>
          <a:ln>
            <a:noFill/>
          </a:ln>
        </p:spPr>
      </p:sp>
      <p:pic>
        <p:nvPicPr>
          <p:cNvPr id="351" name="Google Shape;35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4500" y="1979788"/>
            <a:ext cx="14859000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"/>
          <p:cNvSpPr txBox="1"/>
          <p:nvPr/>
        </p:nvSpPr>
        <p:spPr>
          <a:xfrm>
            <a:off x="2743200" y="5143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Dataset, Features, Labels 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e45a983e76_0_16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359" name="Google Shape;359;g2e45a983e76_0_165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360" name="Google Shape;360;g2e45a983e76_0_165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361" name="Google Shape;361;g2e45a983e76_0_165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g2e45a983e76_0_165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g2e45a983e76_0_165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364" name="Google Shape;364;g2e45a983e76_0_165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g2e45a983e76_0_165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g2e45a983e76_0_165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367" name="Google Shape;367;g2e45a983e76_0_165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g2e45a983e76_0_165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g2e45a983e76_0_165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370" name="Google Shape;370;g2e45a983e76_0_165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g2e45a983e76_0_165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2" name="Google Shape;372;g2e45a983e76_0_1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g2e45a983e76_0_1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525" y="2886075"/>
            <a:ext cx="17049750" cy="481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2e45a983e76_0_165"/>
          <p:cNvSpPr txBox="1"/>
          <p:nvPr/>
        </p:nvSpPr>
        <p:spPr>
          <a:xfrm>
            <a:off x="2743200" y="514350"/>
            <a:ext cx="12801600" cy="20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ML Model development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process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e59d890fc7_0_119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380" name="Google Shape;380;g2e59d890fc7_0_119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381" name="Google Shape;381;g2e59d890fc7_0_119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382" name="Google Shape;382;g2e59d890fc7_0_119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g2e59d890fc7_0_119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g2e59d890fc7_0_119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385" name="Google Shape;385;g2e59d890fc7_0_119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g2e59d890fc7_0_119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g2e59d890fc7_0_119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388" name="Google Shape;388;g2e59d890fc7_0_119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g2e59d890fc7_0_119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g2e59d890fc7_0_119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391" name="Google Shape;391;g2e59d890fc7_0_119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g2e59d890fc7_0_119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g2e59d890fc7_0_119"/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 extrusionOk="0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"/>
            </a:blip>
            <a:stretch>
              <a:fillRect l="-30327" t="-73828" r="-29687" b="-55339"/>
            </a:stretch>
          </a:blipFill>
          <a:ln>
            <a:noFill/>
          </a:ln>
        </p:spPr>
      </p:sp>
      <p:pic>
        <p:nvPicPr>
          <p:cNvPr id="394" name="Google Shape;394;g2e59d890fc7_0_1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2e59d890fc7_0_119"/>
          <p:cNvSpPr txBox="1"/>
          <p:nvPr/>
        </p:nvSpPr>
        <p:spPr>
          <a:xfrm>
            <a:off x="27432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Preprocessing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6" name="Google Shape;396;g2e59d890fc7_0_119"/>
          <p:cNvSpPr txBox="1"/>
          <p:nvPr/>
        </p:nvSpPr>
        <p:spPr>
          <a:xfrm>
            <a:off x="457200" y="1767700"/>
            <a:ext cx="17157000" cy="9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Data Cleaning</a:t>
            </a:r>
            <a:endParaRPr sz="4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Removing Duplicates:</a:t>
            </a: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Ensures no redundant data.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Handling Missing Values:</a:t>
            </a: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Imputes missing values or removes rows/columns.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Outlier Detection:</a:t>
            </a: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Identifies and handles data points which are significantly different from other observations, that could skew results.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11" r="-20309"/>
            </a:stretch>
          </a:blipFill>
          <a:ln>
            <a:noFill/>
          </a:ln>
        </p:spPr>
      </p:sp>
      <p:sp>
        <p:nvSpPr>
          <p:cNvPr id="402" name="Google Shape;402;p6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33" t="-73824" r="-29689" b="-55338"/>
            </a:stretch>
          </a:blipFill>
          <a:ln>
            <a:noFill/>
          </a:ln>
        </p:spPr>
      </p:sp>
      <p:grpSp>
        <p:nvGrpSpPr>
          <p:cNvPr id="403" name="Google Shape;403;p6"/>
          <p:cNvGrpSpPr/>
          <p:nvPr/>
        </p:nvGrpSpPr>
        <p:grpSpPr>
          <a:xfrm>
            <a:off x="0" y="9941273"/>
            <a:ext cx="4572000" cy="345727"/>
            <a:chOff x="0" y="-47625"/>
            <a:chExt cx="1104851" cy="83120"/>
          </a:xfrm>
        </p:grpSpPr>
        <p:sp>
          <p:nvSpPr>
            <p:cNvPr id="404" name="Google Shape;404;p6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6"/>
            <p:cNvSpPr txBox="1"/>
            <p:nvPr/>
          </p:nvSpPr>
          <p:spPr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" name="Google Shape;406;p6"/>
          <p:cNvGrpSpPr/>
          <p:nvPr/>
        </p:nvGrpSpPr>
        <p:grpSpPr>
          <a:xfrm>
            <a:off x="4572000" y="9941273"/>
            <a:ext cx="4572000" cy="345727"/>
            <a:chOff x="0" y="-47625"/>
            <a:chExt cx="1104851" cy="83120"/>
          </a:xfrm>
        </p:grpSpPr>
        <p:sp>
          <p:nvSpPr>
            <p:cNvPr id="407" name="Google Shape;407;p6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6"/>
            <p:cNvSpPr txBox="1"/>
            <p:nvPr/>
          </p:nvSpPr>
          <p:spPr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9" name="Google Shape;409;p6"/>
          <p:cNvGrpSpPr/>
          <p:nvPr/>
        </p:nvGrpSpPr>
        <p:grpSpPr>
          <a:xfrm>
            <a:off x="9144000" y="9941273"/>
            <a:ext cx="4572000" cy="345727"/>
            <a:chOff x="0" y="-47625"/>
            <a:chExt cx="1104851" cy="83120"/>
          </a:xfrm>
        </p:grpSpPr>
        <p:sp>
          <p:nvSpPr>
            <p:cNvPr id="410" name="Google Shape;410;p6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6"/>
            <p:cNvSpPr txBox="1"/>
            <p:nvPr/>
          </p:nvSpPr>
          <p:spPr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13716000" y="9941273"/>
            <a:ext cx="4572000" cy="345727"/>
            <a:chOff x="0" y="-47625"/>
            <a:chExt cx="1104851" cy="83120"/>
          </a:xfrm>
        </p:grpSpPr>
        <p:sp>
          <p:nvSpPr>
            <p:cNvPr id="413" name="Google Shape;413;p6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6"/>
            <p:cNvSpPr txBox="1"/>
            <p:nvPr/>
          </p:nvSpPr>
          <p:spPr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5" name="Google Shape;415;p6"/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 extrusionOk="0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"/>
            </a:blip>
            <a:stretch>
              <a:fillRect l="-30333" t="-73824" r="-29689" b="-55338"/>
            </a:stretch>
          </a:blipFill>
          <a:ln>
            <a:noFill/>
          </a:ln>
        </p:spPr>
      </p:sp>
      <p:pic>
        <p:nvPicPr>
          <p:cNvPr id="416" name="Google Shape;41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900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"/>
          <p:cNvSpPr txBox="1"/>
          <p:nvPr/>
        </p:nvSpPr>
        <p:spPr>
          <a:xfrm>
            <a:off x="27432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Preprocessing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8" name="Google Shape;418;p6"/>
          <p:cNvSpPr txBox="1"/>
          <p:nvPr/>
        </p:nvSpPr>
        <p:spPr>
          <a:xfrm>
            <a:off x="457200" y="1767700"/>
            <a:ext cx="17157000" cy="9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Data Transformation: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Normalization</a:t>
            </a: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convert word to lower text, remove punctuations, whitespace, stop words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Tokenization</a:t>
            </a: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breaking down sentences to words, subwords, characters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Vectorization</a:t>
            </a: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 Converting tokens into numeric values</a:t>
            </a:r>
            <a:endParaRPr sz="4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e5ac0bb7c8_0_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424" name="Google Shape;424;g2e5ac0bb7c8_0_3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425" name="Google Shape;425;g2e5ac0bb7c8_0_3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426" name="Google Shape;426;g2e5ac0bb7c8_0_3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g2e5ac0bb7c8_0_3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g2e5ac0bb7c8_0_3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429" name="Google Shape;429;g2e5ac0bb7c8_0_3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g2e5ac0bb7c8_0_3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g2e5ac0bb7c8_0_3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432" name="Google Shape;432;g2e5ac0bb7c8_0_3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g2e5ac0bb7c8_0_3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g2e5ac0bb7c8_0_3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435" name="Google Shape;435;g2e5ac0bb7c8_0_3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g2e5ac0bb7c8_0_3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g2e5ac0bb7c8_0_3"/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 extrusionOk="0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"/>
            </a:blip>
            <a:stretch>
              <a:fillRect l="-30327" t="-73828" r="-29687" b="-55339"/>
            </a:stretch>
          </a:blipFill>
          <a:ln>
            <a:noFill/>
          </a:ln>
        </p:spPr>
      </p:sp>
      <p:pic>
        <p:nvPicPr>
          <p:cNvPr id="438" name="Google Shape;438;g2e5ac0bb7c8_0_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9" name="Google Shape;439;g2e5ac0bb7c8_0_3"/>
          <p:cNvGraphicFramePr/>
          <p:nvPr/>
        </p:nvGraphicFramePr>
        <p:xfrm>
          <a:off x="353100" y="1530350"/>
          <a:ext cx="17373600" cy="8025470"/>
        </p:xfrm>
        <a:graphic>
          <a:graphicData uri="http://schemas.openxmlformats.org/drawingml/2006/table">
            <a:tbl>
              <a:tblPr>
                <a:noFill/>
                <a:tableStyleId>{27D8F755-2B44-4075-97DE-106F648C4C9B}</a:tableStyleId>
              </a:tblPr>
              <a:tblGrid>
                <a:gridCol w="65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Raw Data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Renewed - GitHub Enterprise, licenses; for development team. Total cost: $2000!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Convert to Lowercase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renewed - github enterprise, licenses; for development team. total cost: $2000!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Remove Punctuation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( - : , ; ) 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renewed github enterprise licenses for development team total cost $2000</a:t>
                      </a:r>
                      <a:endParaRPr sz="3000">
                        <a:solidFill>
                          <a:schemeClr val="lt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Remove Special Characters 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$ , # % ^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renewed github enterprise licenses for development team total cost 2000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Remove Numbers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renewed github enterprise licenses for development team total cost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1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Remove Stop Words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renewed github enterprise licenses development team total cost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1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Eliminate word suffixes 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like ing, ed (i.e stemming )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sng">
                          <a:latin typeface="Lato"/>
                          <a:ea typeface="Lato"/>
                          <a:cs typeface="Lato"/>
                          <a:sym typeface="Lato"/>
                        </a:rPr>
                        <a:t>renew</a:t>
                      </a: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 github </a:t>
                      </a:r>
                      <a:r>
                        <a:rPr lang="en-US" sz="3000" u="sng">
                          <a:latin typeface="Lato"/>
                          <a:ea typeface="Lato"/>
                          <a:cs typeface="Lato"/>
                          <a:sym typeface="Lato"/>
                        </a:rPr>
                        <a:t>enterpris</a:t>
                      </a: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3000" u="sng">
                          <a:latin typeface="Lato"/>
                          <a:ea typeface="Lato"/>
                          <a:cs typeface="Lato"/>
                          <a:sym typeface="Lato"/>
                        </a:rPr>
                        <a:t>licens</a:t>
                      </a: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3000" u="sng">
                          <a:latin typeface="Lato"/>
                          <a:ea typeface="Lato"/>
                          <a:cs typeface="Lato"/>
                          <a:sym typeface="Lato"/>
                        </a:rPr>
                        <a:t>develop</a:t>
                      </a: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 team total cost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1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Reduce words to its base or root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2400">
                          <a:latin typeface="Lato"/>
                          <a:ea typeface="Lato"/>
                          <a:cs typeface="Lato"/>
                          <a:sym typeface="Lato"/>
                        </a:rPr>
                        <a:t>(lemmatization )</a:t>
                      </a:r>
                      <a:endParaRPr sz="2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renew github </a:t>
                      </a:r>
                      <a:r>
                        <a:rPr lang="en-US" sz="3000" u="sng">
                          <a:latin typeface="Lato"/>
                          <a:ea typeface="Lato"/>
                          <a:cs typeface="Lato"/>
                          <a:sym typeface="Lato"/>
                        </a:rPr>
                        <a:t>enterprise</a:t>
                      </a: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en-US" sz="3000" u="sng">
                          <a:latin typeface="Lato"/>
                          <a:ea typeface="Lato"/>
                          <a:cs typeface="Lato"/>
                          <a:sym typeface="Lato"/>
                        </a:rPr>
                        <a:t>license</a:t>
                      </a: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 develop team total cost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19050" marB="19050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40" name="Google Shape;440;g2e5ac0bb7c8_0_3"/>
          <p:cNvSpPr txBox="1"/>
          <p:nvPr/>
        </p:nvSpPr>
        <p:spPr>
          <a:xfrm>
            <a:off x="27432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Example of normalization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11" r="-20309"/>
            </a:stretch>
          </a:blipFill>
          <a:ln>
            <a:noFill/>
          </a:ln>
        </p:spPr>
      </p:sp>
      <p:sp>
        <p:nvSpPr>
          <p:cNvPr id="105" name="Google Shape;105;p2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33" t="-73824" r="-29689" b="-55338"/>
            </a:stretch>
          </a:blipFill>
          <a:ln>
            <a:noFill/>
          </a:ln>
        </p:spPr>
      </p:sp>
      <p:grpSp>
        <p:nvGrpSpPr>
          <p:cNvPr id="106" name="Google Shape;106;p2"/>
          <p:cNvGrpSpPr/>
          <p:nvPr/>
        </p:nvGrpSpPr>
        <p:grpSpPr>
          <a:xfrm>
            <a:off x="0" y="9941273"/>
            <a:ext cx="4572000" cy="345727"/>
            <a:chOff x="0" y="-47625"/>
            <a:chExt cx="1104851" cy="83120"/>
          </a:xfrm>
        </p:grpSpPr>
        <p:sp>
          <p:nvSpPr>
            <p:cNvPr id="107" name="Google Shape;107;p2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4572000" y="9941273"/>
            <a:ext cx="4572000" cy="345727"/>
            <a:chOff x="0" y="-47625"/>
            <a:chExt cx="1104851" cy="83120"/>
          </a:xfrm>
        </p:grpSpPr>
        <p:sp>
          <p:nvSpPr>
            <p:cNvPr id="110" name="Google Shape;110;p2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2"/>
          <p:cNvGrpSpPr/>
          <p:nvPr/>
        </p:nvGrpSpPr>
        <p:grpSpPr>
          <a:xfrm>
            <a:off x="9144000" y="9941273"/>
            <a:ext cx="4572000" cy="345727"/>
            <a:chOff x="0" y="-47625"/>
            <a:chExt cx="1104851" cy="83120"/>
          </a:xfrm>
        </p:grpSpPr>
        <p:sp>
          <p:nvSpPr>
            <p:cNvPr id="113" name="Google Shape;113;p2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 txBox="1"/>
            <p:nvPr/>
          </p:nvSpPr>
          <p:spPr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2"/>
          <p:cNvGrpSpPr/>
          <p:nvPr/>
        </p:nvGrpSpPr>
        <p:grpSpPr>
          <a:xfrm>
            <a:off x="13716000" y="9941273"/>
            <a:ext cx="4572000" cy="345727"/>
            <a:chOff x="0" y="-47625"/>
            <a:chExt cx="1104851" cy="83120"/>
          </a:xfrm>
        </p:grpSpPr>
        <p:sp>
          <p:nvSpPr>
            <p:cNvPr id="116" name="Google Shape;116;p2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0" y="-47625"/>
              <a:ext cx="1104851" cy="83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2"/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 extrusionOk="0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"/>
            </a:blip>
            <a:stretch>
              <a:fillRect l="-30333" t="-73824" r="-29689" b="-55338"/>
            </a:stretch>
          </a:blipFill>
          <a:ln>
            <a:noFill/>
          </a:ln>
        </p:spPr>
      </p:sp>
      <p:grpSp>
        <p:nvGrpSpPr>
          <p:cNvPr id="119" name="Google Shape;119;p2"/>
          <p:cNvGrpSpPr/>
          <p:nvPr/>
        </p:nvGrpSpPr>
        <p:grpSpPr>
          <a:xfrm>
            <a:off x="7194550" y="1229011"/>
            <a:ext cx="3898900" cy="1150652"/>
            <a:chOff x="0" y="-47625"/>
            <a:chExt cx="1026816" cy="303282"/>
          </a:xfrm>
        </p:grpSpPr>
        <p:sp>
          <p:nvSpPr>
            <p:cNvPr id="120" name="Google Shape;120;p2"/>
            <p:cNvSpPr/>
            <p:nvPr/>
          </p:nvSpPr>
          <p:spPr>
            <a:xfrm>
              <a:off x="0" y="0"/>
              <a:ext cx="1026816" cy="255657"/>
            </a:xfrm>
            <a:custGeom>
              <a:avLst/>
              <a:gdLst/>
              <a:ahLst/>
              <a:cxnLst/>
              <a:rect l="l" t="t" r="r" b="b"/>
              <a:pathLst>
                <a:path w="1026816" h="255657" extrusionOk="0">
                  <a:moveTo>
                    <a:pt x="101274" y="0"/>
                  </a:moveTo>
                  <a:lnTo>
                    <a:pt x="925542" y="0"/>
                  </a:lnTo>
                  <a:cubicBezTo>
                    <a:pt x="981474" y="0"/>
                    <a:pt x="1026816" y="45342"/>
                    <a:pt x="1026816" y="101274"/>
                  </a:cubicBezTo>
                  <a:lnTo>
                    <a:pt x="1026816" y="154382"/>
                  </a:lnTo>
                  <a:cubicBezTo>
                    <a:pt x="1026816" y="181242"/>
                    <a:pt x="1016146" y="207002"/>
                    <a:pt x="997154" y="225994"/>
                  </a:cubicBezTo>
                  <a:cubicBezTo>
                    <a:pt x="978161" y="244987"/>
                    <a:pt x="952401" y="255657"/>
                    <a:pt x="925542" y="255657"/>
                  </a:cubicBezTo>
                  <a:lnTo>
                    <a:pt x="101274" y="255657"/>
                  </a:lnTo>
                  <a:cubicBezTo>
                    <a:pt x="74415" y="255657"/>
                    <a:pt x="48655" y="244987"/>
                    <a:pt x="29663" y="225994"/>
                  </a:cubicBezTo>
                  <a:cubicBezTo>
                    <a:pt x="10670" y="207002"/>
                    <a:pt x="0" y="181242"/>
                    <a:pt x="0" y="154382"/>
                  </a:cubicBezTo>
                  <a:lnTo>
                    <a:pt x="0" y="101274"/>
                  </a:lnTo>
                  <a:cubicBezTo>
                    <a:pt x="0" y="74415"/>
                    <a:pt x="10670" y="48655"/>
                    <a:pt x="29663" y="29663"/>
                  </a:cubicBezTo>
                  <a:cubicBezTo>
                    <a:pt x="48655" y="10670"/>
                    <a:pt x="74415" y="0"/>
                    <a:pt x="101274" y="0"/>
                  </a:cubicBezTo>
                  <a:close/>
                </a:path>
              </a:pathLst>
            </a:custGeom>
            <a:solidFill>
              <a:srgbClr val="1523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0" y="-47625"/>
              <a:ext cx="1026816" cy="303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2"/>
          <p:cNvSpPr txBox="1"/>
          <p:nvPr/>
        </p:nvSpPr>
        <p:spPr>
          <a:xfrm>
            <a:off x="7912100" y="1543050"/>
            <a:ext cx="2463800" cy="69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4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SPEAKER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11191875" y="2992438"/>
            <a:ext cx="2100263" cy="110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30">
                <a:solidFill>
                  <a:srgbClr val="EE512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TOPIC</a:t>
            </a:r>
            <a:endParaRPr/>
          </a:p>
        </p:txBody>
      </p:sp>
      <p:grpSp>
        <p:nvGrpSpPr>
          <p:cNvPr id="124" name="Google Shape;124;p2"/>
          <p:cNvGrpSpPr/>
          <p:nvPr/>
        </p:nvGrpSpPr>
        <p:grpSpPr>
          <a:xfrm>
            <a:off x="9380538" y="8055219"/>
            <a:ext cx="4986337" cy="984006"/>
            <a:chOff x="0" y="-47625"/>
            <a:chExt cx="1313124" cy="259298"/>
          </a:xfrm>
        </p:grpSpPr>
        <p:sp>
          <p:nvSpPr>
            <p:cNvPr id="125" name="Google Shape;125;p2"/>
            <p:cNvSpPr/>
            <p:nvPr/>
          </p:nvSpPr>
          <p:spPr>
            <a:xfrm>
              <a:off x="0" y="0"/>
              <a:ext cx="1313124" cy="211673"/>
            </a:xfrm>
            <a:custGeom>
              <a:avLst/>
              <a:gdLst/>
              <a:ahLst/>
              <a:cxnLst/>
              <a:rect l="l" t="t" r="r" b="b"/>
              <a:pathLst>
                <a:path w="1313124" h="211673" extrusionOk="0">
                  <a:moveTo>
                    <a:pt x="0" y="0"/>
                  </a:moveTo>
                  <a:lnTo>
                    <a:pt x="1313124" y="0"/>
                  </a:lnTo>
                  <a:lnTo>
                    <a:pt x="1313124" y="211673"/>
                  </a:lnTo>
                  <a:lnTo>
                    <a:pt x="0" y="211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0" y="-47625"/>
              <a:ext cx="1313124" cy="259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2"/>
          <p:cNvSpPr txBox="1"/>
          <p:nvPr/>
        </p:nvSpPr>
        <p:spPr>
          <a:xfrm rot="15480">
            <a:off x="9532938" y="8353425"/>
            <a:ext cx="4683125" cy="61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8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25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Satva Solutions</a:t>
            </a:r>
            <a:endParaRPr/>
          </a:p>
        </p:txBody>
      </p:sp>
      <p:grpSp>
        <p:nvGrpSpPr>
          <p:cNvPr id="128" name="Google Shape;128;p2"/>
          <p:cNvGrpSpPr/>
          <p:nvPr/>
        </p:nvGrpSpPr>
        <p:grpSpPr>
          <a:xfrm>
            <a:off x="9380538" y="7094424"/>
            <a:ext cx="4986337" cy="985951"/>
            <a:chOff x="0" y="-47625"/>
            <a:chExt cx="1313124" cy="259298"/>
          </a:xfrm>
        </p:grpSpPr>
        <p:sp>
          <p:nvSpPr>
            <p:cNvPr id="129" name="Google Shape;129;p2"/>
            <p:cNvSpPr/>
            <p:nvPr/>
          </p:nvSpPr>
          <p:spPr>
            <a:xfrm>
              <a:off x="0" y="0"/>
              <a:ext cx="1313124" cy="211673"/>
            </a:xfrm>
            <a:custGeom>
              <a:avLst/>
              <a:gdLst/>
              <a:ahLst/>
              <a:cxnLst/>
              <a:rect l="l" t="t" r="r" b="b"/>
              <a:pathLst>
                <a:path w="1313124" h="211673" extrusionOk="0">
                  <a:moveTo>
                    <a:pt x="0" y="0"/>
                  </a:moveTo>
                  <a:lnTo>
                    <a:pt x="1313124" y="0"/>
                  </a:lnTo>
                  <a:lnTo>
                    <a:pt x="1313124" y="211673"/>
                  </a:lnTo>
                  <a:lnTo>
                    <a:pt x="0" y="211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 txBox="1"/>
            <p:nvPr/>
          </p:nvSpPr>
          <p:spPr>
            <a:xfrm>
              <a:off x="0" y="-47625"/>
              <a:ext cx="1313124" cy="259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2"/>
          <p:cNvSpPr txBox="1"/>
          <p:nvPr/>
        </p:nvSpPr>
        <p:spPr>
          <a:xfrm rot="15480">
            <a:off x="9569450" y="7372350"/>
            <a:ext cx="4608513" cy="61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5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CEO</a:t>
            </a:r>
            <a:endParaRPr/>
          </a:p>
        </p:txBody>
      </p:sp>
      <p:grpSp>
        <p:nvGrpSpPr>
          <p:cNvPr id="132" name="Google Shape;132;p2"/>
          <p:cNvGrpSpPr/>
          <p:nvPr/>
        </p:nvGrpSpPr>
        <p:grpSpPr>
          <a:xfrm>
            <a:off x="9380538" y="6135932"/>
            <a:ext cx="4986337" cy="984006"/>
            <a:chOff x="0" y="-47625"/>
            <a:chExt cx="1313124" cy="259298"/>
          </a:xfrm>
        </p:grpSpPr>
        <p:sp>
          <p:nvSpPr>
            <p:cNvPr id="133" name="Google Shape;133;p2"/>
            <p:cNvSpPr/>
            <p:nvPr/>
          </p:nvSpPr>
          <p:spPr>
            <a:xfrm>
              <a:off x="0" y="0"/>
              <a:ext cx="1313124" cy="211673"/>
            </a:xfrm>
            <a:custGeom>
              <a:avLst/>
              <a:gdLst/>
              <a:ahLst/>
              <a:cxnLst/>
              <a:rect l="l" t="t" r="r" b="b"/>
              <a:pathLst>
                <a:path w="1313124" h="211673" extrusionOk="0">
                  <a:moveTo>
                    <a:pt x="0" y="0"/>
                  </a:moveTo>
                  <a:lnTo>
                    <a:pt x="1313124" y="0"/>
                  </a:lnTo>
                  <a:lnTo>
                    <a:pt x="1313124" y="211673"/>
                  </a:lnTo>
                  <a:lnTo>
                    <a:pt x="0" y="211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 txBox="1"/>
            <p:nvPr/>
          </p:nvSpPr>
          <p:spPr>
            <a:xfrm>
              <a:off x="0" y="-47625"/>
              <a:ext cx="1313124" cy="259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2"/>
          <p:cNvSpPr txBox="1"/>
          <p:nvPr/>
        </p:nvSpPr>
        <p:spPr>
          <a:xfrm>
            <a:off x="9531350" y="6353175"/>
            <a:ext cx="46863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Chintan J. Prajapati</a:t>
            </a:r>
            <a:endParaRPr/>
          </a:p>
        </p:txBody>
      </p:sp>
      <p:sp>
        <p:nvSpPr>
          <p:cNvPr id="136" name="Google Shape;136;p2"/>
          <p:cNvSpPr txBox="1"/>
          <p:nvPr/>
        </p:nvSpPr>
        <p:spPr>
          <a:xfrm>
            <a:off x="7700300" y="3949700"/>
            <a:ext cx="10077600" cy="16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5234D"/>
                </a:solidFill>
                <a:latin typeface="Lato"/>
                <a:ea typeface="Lato"/>
                <a:cs typeface="Lato"/>
                <a:sym typeface="Lato"/>
              </a:rPr>
              <a:t>How to Integrate Azure OpenAI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5234D"/>
                </a:solidFill>
                <a:latin typeface="Lato"/>
                <a:ea typeface="Lato"/>
                <a:cs typeface="Lato"/>
                <a:sym typeface="Lato"/>
              </a:rPr>
              <a:t>&amp; ML into .NET Core?</a:t>
            </a:r>
            <a:endParaRPr/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900" cy="6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7375" y="3334800"/>
            <a:ext cx="5076825" cy="5894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"/>
          <p:cNvSpPr/>
          <p:nvPr/>
        </p:nvSpPr>
        <p:spPr>
          <a:xfrm>
            <a:off x="2267325" y="3278701"/>
            <a:ext cx="5116926" cy="6006592"/>
          </a:xfrm>
          <a:custGeom>
            <a:avLst/>
            <a:gdLst/>
            <a:ahLst/>
            <a:cxnLst/>
            <a:rect l="l" t="t" r="r" b="b"/>
            <a:pathLst>
              <a:path w="685915" h="812800" extrusionOk="0">
                <a:moveTo>
                  <a:pt x="34802" y="0"/>
                </a:moveTo>
                <a:lnTo>
                  <a:pt x="651113" y="0"/>
                </a:lnTo>
                <a:cubicBezTo>
                  <a:pt x="660343" y="0"/>
                  <a:pt x="669195" y="3667"/>
                  <a:pt x="675722" y="10193"/>
                </a:cubicBezTo>
                <a:cubicBezTo>
                  <a:pt x="682249" y="16720"/>
                  <a:pt x="685915" y="25572"/>
                  <a:pt x="685915" y="34802"/>
                </a:cubicBezTo>
                <a:lnTo>
                  <a:pt x="685915" y="777998"/>
                </a:lnTo>
                <a:cubicBezTo>
                  <a:pt x="685915" y="797219"/>
                  <a:pt x="670334" y="812800"/>
                  <a:pt x="651113" y="812800"/>
                </a:cubicBezTo>
                <a:lnTo>
                  <a:pt x="34802" y="812800"/>
                </a:lnTo>
                <a:cubicBezTo>
                  <a:pt x="15581" y="812800"/>
                  <a:pt x="0" y="797219"/>
                  <a:pt x="0" y="777998"/>
                </a:cubicBezTo>
                <a:lnTo>
                  <a:pt x="0" y="34802"/>
                </a:lnTo>
                <a:cubicBezTo>
                  <a:pt x="0" y="15581"/>
                  <a:pt x="15581" y="0"/>
                  <a:pt x="34802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e376d884a2_0_29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446" name="Google Shape;446;g2e376d884a2_0_298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447" name="Google Shape;447;g2e376d884a2_0_298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448" name="Google Shape;448;g2e376d884a2_0_298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g2e376d884a2_0_298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g2e376d884a2_0_298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451" name="Google Shape;451;g2e376d884a2_0_298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g2e376d884a2_0_298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" name="Google Shape;453;g2e376d884a2_0_298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454" name="Google Shape;454;g2e376d884a2_0_298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g2e376d884a2_0_298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g2e376d884a2_0_298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457" name="Google Shape;457;g2e376d884a2_0_298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g2e376d884a2_0_298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9" name="Google Shape;459;g2e376d884a2_0_2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g2e376d884a2_0_298"/>
          <p:cNvSpPr txBox="1"/>
          <p:nvPr/>
        </p:nvSpPr>
        <p:spPr>
          <a:xfrm>
            <a:off x="27432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ML.NET methods for normalize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461" name="Google Shape;461;g2e376d884a2_0_298"/>
          <p:cNvGraphicFramePr/>
          <p:nvPr/>
        </p:nvGraphicFramePr>
        <p:xfrm>
          <a:off x="432525" y="2073775"/>
          <a:ext cx="16767300" cy="4806700"/>
        </p:xfrm>
        <a:graphic>
          <a:graphicData uri="http://schemas.openxmlformats.org/drawingml/2006/table">
            <a:tbl>
              <a:tblPr>
                <a:noFill/>
                <a:tableStyleId>{27D8F755-2B44-4075-97DE-106F648C4C9B}</a:tableStyleId>
              </a:tblPr>
              <a:tblGrid>
                <a:gridCol w="66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4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Transform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Description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Result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6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NormalizeText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Converts all letters to lowercase by default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this is a good product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6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TokenizeWords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Splits string into individual words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["this","is","a","good","product"]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RemoveDefaultStopWords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Removes stop words like is and a.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["good","product"]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e376d884a2_0_25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467" name="Google Shape;467;g2e376d884a2_0_252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468" name="Google Shape;468;g2e376d884a2_0_252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469" name="Google Shape;469;g2e376d884a2_0_252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g2e376d884a2_0_252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g2e376d884a2_0_252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472" name="Google Shape;472;g2e376d884a2_0_252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g2e376d884a2_0_252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" name="Google Shape;474;g2e376d884a2_0_252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475" name="Google Shape;475;g2e376d884a2_0_252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g2e376d884a2_0_252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g2e376d884a2_0_252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478" name="Google Shape;478;g2e376d884a2_0_252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g2e376d884a2_0_252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0" name="Google Shape;480;g2e376d884a2_0_252"/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 extrusionOk="0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"/>
            </a:blip>
            <a:stretch>
              <a:fillRect l="-30327" t="-73828" r="-29687" b="-55339"/>
            </a:stretch>
          </a:blipFill>
          <a:ln>
            <a:noFill/>
          </a:ln>
        </p:spPr>
      </p:sp>
      <p:pic>
        <p:nvPicPr>
          <p:cNvPr id="481" name="Google Shape;481;g2e376d884a2_0_2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g2e376d884a2_0_252"/>
          <p:cNvSpPr txBox="1"/>
          <p:nvPr/>
        </p:nvSpPr>
        <p:spPr>
          <a:xfrm>
            <a:off x="27432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example of featurization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483" name="Google Shape;483;g2e376d884a2_0_252"/>
          <p:cNvGraphicFramePr/>
          <p:nvPr/>
        </p:nvGraphicFramePr>
        <p:xfrm>
          <a:off x="457200" y="1785025"/>
          <a:ext cx="17373600" cy="8356375"/>
        </p:xfrm>
        <a:graphic>
          <a:graphicData uri="http://schemas.openxmlformats.org/drawingml/2006/table">
            <a:tbl>
              <a:tblPr>
                <a:noFill/>
                <a:tableStyleId>{27D8F755-2B44-4075-97DE-106F648C4C9B}</a:tableStyleId>
              </a:tblPr>
              <a:tblGrid>
                <a:gridCol w="97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4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latin typeface="Lato"/>
                          <a:ea typeface="Lato"/>
                          <a:cs typeface="Lato"/>
                          <a:sym typeface="Lato"/>
                        </a:rPr>
                        <a:t>Transform</a:t>
                      </a:r>
                      <a:endParaRPr sz="32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>
                          <a:latin typeface="Lato"/>
                          <a:ea typeface="Lato"/>
                          <a:cs typeface="Lato"/>
                          <a:sym typeface="Lato"/>
                        </a:rPr>
                        <a:t>Description</a:t>
                      </a:r>
                      <a:endParaRPr sz="32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5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3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Lato"/>
                          <a:ea typeface="Lato"/>
                          <a:cs typeface="Lato"/>
                          <a:sym typeface="Lato"/>
                        </a:rPr>
                        <a:t>Normalized Data</a:t>
                      </a:r>
                      <a:endParaRPr sz="3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Lato"/>
                          <a:ea typeface="Lato"/>
                          <a:cs typeface="Lato"/>
                          <a:sym typeface="Lato"/>
                        </a:rPr>
                        <a:t>renew github enterprise license develop team total cost</a:t>
                      </a:r>
                      <a:endParaRPr sz="3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3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Lato"/>
                          <a:ea typeface="Lato"/>
                          <a:cs typeface="Lato"/>
                          <a:sym typeface="Lato"/>
                        </a:rPr>
                        <a:t>Tokenized Array</a:t>
                      </a:r>
                      <a:endParaRPr sz="3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Lato"/>
                          <a:ea typeface="Lato"/>
                          <a:cs typeface="Lato"/>
                          <a:sym typeface="Lato"/>
                        </a:rPr>
                        <a:t>["renew", "github", "enterprise", "license", "develop", "team", "total", "cost"]</a:t>
                      </a:r>
                      <a:endParaRPr sz="3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8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MapValueToKey 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[1, 2, 3, 4, 5, 6, 7, 8] </a:t>
                      </a:r>
                      <a:endParaRPr sz="3000">
                        <a:solidFill>
                          <a:srgbClr val="3C78D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8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32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ProduceNGrams</a:t>
                      </a:r>
                      <a:endParaRPr sz="3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2-grams</a:t>
                      </a:r>
                      <a:endParaRPr sz="30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["renew github", "github enterprise", "enterprise license", "license develop", "develop team", "team total", "total cost"]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[[1, 2], [2, 3], [3, 4], [4, 5], [5, 6], [6, 7], [7, 8]]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8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3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latin typeface="Lato"/>
                          <a:ea typeface="Lato"/>
                          <a:cs typeface="Lato"/>
                          <a:sym typeface="Lato"/>
                        </a:rPr>
                        <a:t>Feature Vectors </a:t>
                      </a:r>
                      <a:endParaRPr sz="3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latin typeface="Lato"/>
                          <a:ea typeface="Lato"/>
                          <a:cs typeface="Lato"/>
                          <a:sym typeface="Lato"/>
                        </a:rPr>
                        <a:t>(NormalizeLpNorm)</a:t>
                      </a:r>
                      <a:endParaRPr sz="26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C78D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[ 0.2041241, 0.3881241, 0.4472136, 0 , … ]</a:t>
                      </a:r>
                      <a:endParaRPr sz="3200">
                        <a:solidFill>
                          <a:srgbClr val="3C78D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e59d890fc7_0_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489" name="Google Shape;489;g2e59d890fc7_0_8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490" name="Google Shape;490;g2e59d890fc7_0_8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491" name="Google Shape;491;g2e59d890fc7_0_8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g2e59d890fc7_0_8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" name="Google Shape;493;g2e59d890fc7_0_8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494" name="Google Shape;494;g2e59d890fc7_0_8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g2e59d890fc7_0_8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" name="Google Shape;496;g2e59d890fc7_0_8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497" name="Google Shape;497;g2e59d890fc7_0_8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g2e59d890fc7_0_8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g2e59d890fc7_0_8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500" name="Google Shape;500;g2e59d890fc7_0_8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g2e59d890fc7_0_8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2" name="Google Shape;502;g2e59d890fc7_0_8"/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 extrusionOk="0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"/>
            </a:blip>
            <a:stretch>
              <a:fillRect l="-30327" t="-73828" r="-29687" b="-55339"/>
            </a:stretch>
          </a:blipFill>
          <a:ln>
            <a:noFill/>
          </a:ln>
        </p:spPr>
      </p:sp>
      <p:pic>
        <p:nvPicPr>
          <p:cNvPr id="503" name="Google Shape;503;g2e59d890fc7_0_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g2e59d890fc7_0_8"/>
          <p:cNvSpPr txBox="1"/>
          <p:nvPr/>
        </p:nvSpPr>
        <p:spPr>
          <a:xfrm>
            <a:off x="27432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NormalizeLpNorm vectors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05" name="Google Shape;505;g2e59d890fc7_0_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304275"/>
            <a:ext cx="18449742" cy="468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8f8023a506_0_27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511" name="Google Shape;511;g28f8023a506_0_274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512" name="Google Shape;512;g28f8023a506_0_274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513" name="Google Shape;513;g28f8023a506_0_274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g28f8023a506_0_274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g28f8023a506_0_274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516" name="Google Shape;516;g28f8023a506_0_274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g28f8023a506_0_274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" name="Google Shape;518;g28f8023a506_0_274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519" name="Google Shape;519;g28f8023a506_0_274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g28f8023a506_0_274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g28f8023a506_0_274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522" name="Google Shape;522;g28f8023a506_0_274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g28f8023a506_0_274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4" name="Google Shape;524;g28f8023a506_0_2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g28f8023a506_0_274"/>
          <p:cNvSpPr txBox="1"/>
          <p:nvPr/>
        </p:nvSpPr>
        <p:spPr>
          <a:xfrm>
            <a:off x="914400" y="2752025"/>
            <a:ext cx="164592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1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3600"/>
              </a:spcAft>
              <a:buNone/>
            </a:pPr>
            <a:r>
              <a:rPr lang="en-US" sz="8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 to create ML model using Model Builder(Auto ML) ?</a:t>
            </a:r>
            <a:endParaRPr sz="8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g2e5703590de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0" y="1516701"/>
            <a:ext cx="17556480" cy="7253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g2e5d7f2fbbd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280" y="145067"/>
            <a:ext cx="16093441" cy="9996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g2e5703590de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" y="-2129638"/>
            <a:ext cx="17739361" cy="1454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e45a983e76_0_18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546" name="Google Shape;546;g2e45a983e76_0_185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547" name="Google Shape;547;g2e45a983e76_0_185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548" name="Google Shape;548;g2e45a983e76_0_185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g2e45a983e76_0_185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0" name="Google Shape;550;g2e45a983e76_0_185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551" name="Google Shape;551;g2e45a983e76_0_185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g2e45a983e76_0_185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3" name="Google Shape;553;g2e45a983e76_0_185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554" name="Google Shape;554;g2e45a983e76_0_185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g2e45a983e76_0_185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6" name="Google Shape;556;g2e45a983e76_0_185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557" name="Google Shape;557;g2e45a983e76_0_185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g2e45a983e76_0_185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59" name="Google Shape;559;g2e45a983e76_0_1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g2e45a983e76_0_1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079" y="2886075"/>
            <a:ext cx="17007842" cy="4762195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g2e45a983e76_0_185"/>
          <p:cNvSpPr/>
          <p:nvPr/>
        </p:nvSpPr>
        <p:spPr>
          <a:xfrm>
            <a:off x="6022800" y="3137675"/>
            <a:ext cx="11691000" cy="4819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g2e45a983e76_0_185"/>
          <p:cNvSpPr txBox="1"/>
          <p:nvPr/>
        </p:nvSpPr>
        <p:spPr>
          <a:xfrm>
            <a:off x="27432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Auto ML handles 4 stages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e45a983e76_0_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568" name="Google Shape;568;g2e45a983e76_0_4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569" name="Google Shape;569;g2e45a983e76_0_4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570" name="Google Shape;570;g2e45a983e76_0_4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g2e45a983e76_0_4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2" name="Google Shape;572;g2e45a983e76_0_4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573" name="Google Shape;573;g2e45a983e76_0_4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g2e45a983e76_0_4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5" name="Google Shape;575;g2e45a983e76_0_4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576" name="Google Shape;576;g2e45a983e76_0_4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g2e45a983e76_0_4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8" name="Google Shape;578;g2e45a983e76_0_4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579" name="Google Shape;579;g2e45a983e76_0_4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g2e45a983e76_0_4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81" name="Google Shape;581;g2e45a983e76_0_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g2e45a983e76_0_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191" y="2091600"/>
            <a:ext cx="5588759" cy="69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g2e45a983e76_0_4"/>
          <p:cNvPicPr preferRelativeResize="0"/>
          <p:nvPr/>
        </p:nvPicPr>
        <p:blipFill rotWithShape="1">
          <a:blip r:embed="rId7">
            <a:alphaModFix/>
          </a:blip>
          <a:srcRect t="-1569" r="7149" b="8718"/>
          <a:stretch/>
        </p:blipFill>
        <p:spPr>
          <a:xfrm>
            <a:off x="6325175" y="2091600"/>
            <a:ext cx="5883275" cy="702073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g2e45a983e76_0_4"/>
          <p:cNvSpPr txBox="1"/>
          <p:nvPr/>
        </p:nvSpPr>
        <p:spPr>
          <a:xfrm>
            <a:off x="27432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Expense Dataset</a:t>
            </a:r>
            <a:endParaRPr sz="6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585" name="Google Shape;585;g2e45a983e76_0_4"/>
          <p:cNvGraphicFramePr/>
          <p:nvPr/>
        </p:nvGraphicFramePr>
        <p:xfrm>
          <a:off x="12626350" y="2104724"/>
          <a:ext cx="4799325" cy="6994500"/>
        </p:xfrm>
        <a:graphic>
          <a:graphicData uri="http://schemas.openxmlformats.org/drawingml/2006/table">
            <a:tbl>
              <a:tblPr>
                <a:noFill/>
                <a:tableStyleId>{27D8F755-2B44-4075-97DE-106F648C4C9B}</a:tableStyleId>
              </a:tblPr>
              <a:tblGrid>
                <a:gridCol w="479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9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6" name="Google Shape;586;g2e45a983e76_0_4"/>
          <p:cNvSpPr txBox="1"/>
          <p:nvPr/>
        </p:nvSpPr>
        <p:spPr>
          <a:xfrm>
            <a:off x="12875575" y="2490637"/>
            <a:ext cx="4297800" cy="662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Char char="-"/>
            </a:pP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100 Records Created Manually across 9 categories </a:t>
            </a:r>
            <a:endParaRPr sz="3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19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Char char="-"/>
            </a:pP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Quality of data is good</a:t>
            </a:r>
            <a:endParaRPr sz="3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19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Char char="-"/>
            </a:pP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Quantity of data is too less</a:t>
            </a:r>
            <a:endParaRPr sz="3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Leads to </a:t>
            </a:r>
            <a:r>
              <a:rPr lang="en-US" sz="3000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Underfitting </a:t>
            </a:r>
            <a:endParaRPr sz="3000" u="sng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3000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dataset is too simple </a:t>
            </a:r>
            <a:endParaRPr sz="3000" u="sng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Auto ML to </a:t>
            </a:r>
            <a:r>
              <a:rPr lang="en-US" sz="3000" u="sng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figureout</a:t>
            </a:r>
            <a:r>
              <a:rPr lang="en-US" sz="3000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000" u="sng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underlaying patterns</a:t>
            </a:r>
            <a:endParaRPr sz="32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e45a983e76_0_8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592" name="Google Shape;592;g2e45a983e76_0_83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593" name="Google Shape;593;g2e45a983e76_0_83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594" name="Google Shape;594;g2e45a983e76_0_83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g2e45a983e76_0_83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6" name="Google Shape;596;g2e45a983e76_0_83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597" name="Google Shape;597;g2e45a983e76_0_83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g2e45a983e76_0_83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9" name="Google Shape;599;g2e45a983e76_0_83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600" name="Google Shape;600;g2e45a983e76_0_83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g2e45a983e76_0_83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2" name="Google Shape;602;g2e45a983e76_0_83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603" name="Google Shape;603;g2e45a983e76_0_83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g2e45a983e76_0_83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05" name="Google Shape;605;g2e45a983e76_0_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g2e45a983e76_0_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" y="2382949"/>
            <a:ext cx="11764375" cy="6705726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g2e45a983e76_0_83"/>
          <p:cNvSpPr txBox="1"/>
          <p:nvPr/>
        </p:nvSpPr>
        <p:spPr>
          <a:xfrm>
            <a:off x="27432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Expense Dataset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608" name="Google Shape;608;g2e45a983e76_0_83"/>
          <p:cNvGraphicFramePr/>
          <p:nvPr/>
        </p:nvGraphicFramePr>
        <p:xfrm>
          <a:off x="12590975" y="2490674"/>
          <a:ext cx="4799325" cy="6333775"/>
        </p:xfrm>
        <a:graphic>
          <a:graphicData uri="http://schemas.openxmlformats.org/drawingml/2006/table">
            <a:tbl>
              <a:tblPr>
                <a:noFill/>
                <a:tableStyleId>{27D8F755-2B44-4075-97DE-106F648C4C9B}</a:tableStyleId>
              </a:tblPr>
              <a:tblGrid>
                <a:gridCol w="479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33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19050" marB="19050" anchor="ctr">
                    <a:lnL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09" name="Google Shape;609;g2e45a983e76_0_83"/>
          <p:cNvSpPr txBox="1"/>
          <p:nvPr/>
        </p:nvSpPr>
        <p:spPr>
          <a:xfrm>
            <a:off x="12926338" y="3427962"/>
            <a:ext cx="4128600" cy="4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-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5000+ Rows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-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across 3 categories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Generated realistic</a:t>
            </a:r>
            <a:b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data with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-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vendor names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-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spelling mistakes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-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locations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376d884a2_0_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167" name="Google Shape;167;g2e376d884a2_0_6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168" name="Google Shape;168;g2e376d884a2_0_6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169" name="Google Shape;169;g2e376d884a2_0_6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g2e376d884a2_0_6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g2e376d884a2_0_6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172" name="Google Shape;172;g2e376d884a2_0_6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g2e376d884a2_0_6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g2e376d884a2_0_6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175" name="Google Shape;175;g2e376d884a2_0_6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g2e376d884a2_0_6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g2e376d884a2_0_6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178" name="Google Shape;178;g2e376d884a2_0_6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g2e376d884a2_0_6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g2e376d884a2_0_6"/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 extrusionOk="0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"/>
            </a:blip>
            <a:stretch>
              <a:fillRect l="-30327" t="-73828" r="-29687" b="-55339"/>
            </a:stretch>
          </a:blipFill>
          <a:ln>
            <a:noFill/>
          </a:ln>
        </p:spPr>
      </p:sp>
      <p:pic>
        <p:nvPicPr>
          <p:cNvPr id="181" name="Google Shape;181;g2e376d884a2_0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e376d884a2_0_6"/>
          <p:cNvSpPr txBox="1"/>
          <p:nvPr/>
        </p:nvSpPr>
        <p:spPr>
          <a:xfrm>
            <a:off x="2743200" y="266701"/>
            <a:ext cx="12801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Agenda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3" name="Google Shape;183;g2e376d884a2_0_6"/>
          <p:cNvSpPr txBox="1"/>
          <p:nvPr/>
        </p:nvSpPr>
        <p:spPr>
          <a:xfrm>
            <a:off x="622300" y="2115575"/>
            <a:ext cx="17101800" cy="47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AI Accountant demo</a:t>
            </a:r>
            <a:endParaRPr sz="4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Machine learning fundamentals</a:t>
            </a:r>
            <a:endParaRPr sz="460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3. Model development using Auto ML</a:t>
            </a:r>
            <a:endParaRPr sz="460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4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4. Azure OpenAI integration</a:t>
            </a:r>
            <a:endParaRPr sz="460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4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5. Q &amp; A</a:t>
            </a:r>
            <a:endParaRPr sz="4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e59d890fc7_0_22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615" name="Google Shape;615;g2e59d890fc7_0_221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616" name="Google Shape;616;g2e59d890fc7_0_221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617" name="Google Shape;617;g2e59d890fc7_0_22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g2e59d890fc7_0_22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9" name="Google Shape;619;g2e59d890fc7_0_221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620" name="Google Shape;620;g2e59d890fc7_0_22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g2e59d890fc7_0_22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g2e59d890fc7_0_221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623" name="Google Shape;623;g2e59d890fc7_0_22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g2e59d890fc7_0_22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5" name="Google Shape;625;g2e59d890fc7_0_221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626" name="Google Shape;626;g2e59d890fc7_0_22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g2e59d890fc7_0_22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8" name="Google Shape;628;g2e59d890fc7_0_2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g2e59d890fc7_0_221"/>
          <p:cNvSpPr txBox="1"/>
          <p:nvPr/>
        </p:nvSpPr>
        <p:spPr>
          <a:xfrm>
            <a:off x="1804724" y="3351218"/>
            <a:ext cx="13075057" cy="3247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Create Model using Auto ML </a:t>
            </a:r>
            <a:endParaRPr sz="6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 Visual Studio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Live demo</a:t>
            </a:r>
            <a:endParaRPr sz="6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e59d890fc7_0_140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635" name="Google Shape;635;g2e59d890fc7_0_140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636" name="Google Shape;636;g2e59d890fc7_0_140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637" name="Google Shape;637;g2e59d890fc7_0_140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g2e59d890fc7_0_140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g2e59d890fc7_0_140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640" name="Google Shape;640;g2e59d890fc7_0_140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g2e59d890fc7_0_140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2" name="Google Shape;642;g2e59d890fc7_0_140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643" name="Google Shape;643;g2e59d890fc7_0_140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g2e59d890fc7_0_140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g2e59d890fc7_0_140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646" name="Google Shape;646;g2e59d890fc7_0_140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g2e59d890fc7_0_140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8" name="Google Shape;648;g2e59d890fc7_0_140"/>
          <p:cNvSpPr/>
          <p:nvPr/>
        </p:nvSpPr>
        <p:spPr>
          <a:xfrm>
            <a:off x="5715000" y="886761"/>
            <a:ext cx="6858000" cy="8513478"/>
          </a:xfrm>
          <a:custGeom>
            <a:avLst/>
            <a:gdLst/>
            <a:ahLst/>
            <a:cxnLst/>
            <a:rect l="l" t="t" r="r" b="b"/>
            <a:pathLst>
              <a:path w="6858000" h="8513478" extrusionOk="0">
                <a:moveTo>
                  <a:pt x="0" y="0"/>
                </a:moveTo>
                <a:lnTo>
                  <a:pt x="6858000" y="0"/>
                </a:lnTo>
                <a:lnTo>
                  <a:pt x="6858000" y="8513478"/>
                </a:lnTo>
                <a:lnTo>
                  <a:pt x="0" y="8513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000"/>
            </a:blip>
            <a:stretch>
              <a:fillRect l="-30327" t="-73828" r="-29687" b="-55339"/>
            </a:stretch>
          </a:blipFill>
          <a:ln>
            <a:noFill/>
          </a:ln>
        </p:spPr>
      </p:sp>
      <p:pic>
        <p:nvPicPr>
          <p:cNvPr id="649" name="Google Shape;649;g2e59d890fc7_0_1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g2e59d890fc7_0_1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1" y="2695952"/>
            <a:ext cx="17373599" cy="5733288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g2e59d890fc7_0_140"/>
          <p:cNvSpPr txBox="1"/>
          <p:nvPr/>
        </p:nvSpPr>
        <p:spPr>
          <a:xfrm>
            <a:off x="27432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code for normalizing data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2e59d890fc7_0_16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657" name="Google Shape;657;g2e59d890fc7_0_161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658" name="Google Shape;658;g2e59d890fc7_0_161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659" name="Google Shape;659;g2e59d890fc7_0_16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g2e59d890fc7_0_16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1" name="Google Shape;661;g2e59d890fc7_0_161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662" name="Google Shape;662;g2e59d890fc7_0_16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g2e59d890fc7_0_16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4" name="Google Shape;664;g2e59d890fc7_0_161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665" name="Google Shape;665;g2e59d890fc7_0_16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g2e59d890fc7_0_16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7" name="Google Shape;667;g2e59d890fc7_0_161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668" name="Google Shape;668;g2e59d890fc7_0_16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g2e59d890fc7_0_16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70" name="Google Shape;670;g2e59d890fc7_0_1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g2e59d890fc7_0_1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1" y="2142225"/>
            <a:ext cx="17373599" cy="7296912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g2e59d890fc7_0_161"/>
          <p:cNvSpPr txBox="1"/>
          <p:nvPr/>
        </p:nvSpPr>
        <p:spPr>
          <a:xfrm>
            <a:off x="27432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code for featurize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2e59d890fc7_0_18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678" name="Google Shape;678;g2e59d890fc7_0_181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679" name="Google Shape;679;g2e59d890fc7_0_181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680" name="Google Shape;680;g2e59d890fc7_0_18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g2e59d890fc7_0_18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2" name="Google Shape;682;g2e59d890fc7_0_181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683" name="Google Shape;683;g2e59d890fc7_0_18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g2e59d890fc7_0_18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5" name="Google Shape;685;g2e59d890fc7_0_181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686" name="Google Shape;686;g2e59d890fc7_0_18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g2e59d890fc7_0_18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8" name="Google Shape;688;g2e59d890fc7_0_181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689" name="Google Shape;689;g2e59d890fc7_0_18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g2e59d890fc7_0_18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1" name="Google Shape;691;g2e59d890fc7_0_1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g2e59d890fc7_0_1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080" y="2399075"/>
            <a:ext cx="17007839" cy="6387389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g2e59d890fc7_0_181"/>
          <p:cNvSpPr txBox="1"/>
          <p:nvPr/>
        </p:nvSpPr>
        <p:spPr>
          <a:xfrm>
            <a:off x="27432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code for predicting labels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2e59d890fc7_0_20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699" name="Google Shape;699;g2e59d890fc7_0_201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700" name="Google Shape;700;g2e59d890fc7_0_201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701" name="Google Shape;701;g2e59d890fc7_0_20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g2e59d890fc7_0_20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3" name="Google Shape;703;g2e59d890fc7_0_201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704" name="Google Shape;704;g2e59d890fc7_0_20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g2e59d890fc7_0_20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6" name="Google Shape;706;g2e59d890fc7_0_201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707" name="Google Shape;707;g2e59d890fc7_0_20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g2e59d890fc7_0_20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g2e59d890fc7_0_201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710" name="Google Shape;710;g2e59d890fc7_0_20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g2e59d890fc7_0_20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12" name="Google Shape;712;g2e59d890fc7_0_2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g2e59d890fc7_0_201"/>
          <p:cNvSpPr txBox="1"/>
          <p:nvPr/>
        </p:nvSpPr>
        <p:spPr>
          <a:xfrm>
            <a:off x="27432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code for predicting all labels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14" name="Google Shape;714;g2e59d890fc7_0_2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88350" y="1828478"/>
            <a:ext cx="13111294" cy="84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28f8023a506_0_29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720" name="Google Shape;720;g28f8023a506_0_294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721" name="Google Shape;721;g28f8023a506_0_294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722" name="Google Shape;722;g28f8023a506_0_294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g28f8023a506_0_294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4" name="Google Shape;724;g28f8023a506_0_294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725" name="Google Shape;725;g28f8023a506_0_294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g28f8023a506_0_294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7" name="Google Shape;727;g28f8023a506_0_294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728" name="Google Shape;728;g28f8023a506_0_294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g28f8023a506_0_294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0" name="Google Shape;730;g28f8023a506_0_294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731" name="Google Shape;731;g28f8023a506_0_294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g28f8023a506_0_294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33" name="Google Shape;733;g28f8023a506_0_2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g28f8023a506_0_294"/>
          <p:cNvSpPr txBox="1"/>
          <p:nvPr/>
        </p:nvSpPr>
        <p:spPr>
          <a:xfrm>
            <a:off x="914400" y="3506150"/>
            <a:ext cx="16459200" cy="22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8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 to integrate Azure Open AI ?</a:t>
            </a:r>
            <a:endParaRPr sz="8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73180426ee_2_0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grpSp>
        <p:nvGrpSpPr>
          <p:cNvPr id="740" name="Google Shape;740;g273180426ee_2_0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741" name="Google Shape;741;g273180426ee_2_0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g273180426ee_2_0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g273180426ee_2_0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744" name="Google Shape;744;g273180426ee_2_0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g273180426ee_2_0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6" name="Google Shape;746;g273180426ee_2_0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747" name="Google Shape;747;g273180426ee_2_0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g273180426ee_2_0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9" name="Google Shape;749;g273180426ee_2_0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750" name="Google Shape;750;g273180426ee_2_0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g273180426ee_2_0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52" name="Google Shape;752;g273180426ee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3" name="Google Shape;753;g273180426ee_2_0"/>
          <p:cNvGraphicFramePr/>
          <p:nvPr/>
        </p:nvGraphicFramePr>
        <p:xfrm>
          <a:off x="622813" y="1963163"/>
          <a:ext cx="16933675" cy="7744821"/>
        </p:xfrm>
        <a:graphic>
          <a:graphicData uri="http://schemas.openxmlformats.org/drawingml/2006/table">
            <a:tbl>
              <a:tblPr>
                <a:noFill/>
                <a:tableStyleId>{27D8F755-2B44-4075-97DE-106F648C4C9B}</a:tableStyleId>
              </a:tblPr>
              <a:tblGrid>
                <a:gridCol w="31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6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Feature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91425" marB="91425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OpenAI Services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91425" marB="91425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Azure OpenAI Services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Data Privacy Policy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91425" marB="91425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Data samples may be used for model training unless opted out.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91425" marB="91425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Data is not used for training without explicit customer consent.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1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Integration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91425" marB="91425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Standalone platform with API access.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91425" marB="91425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Integrated with Azure ecosystem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9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Security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91425" marB="91425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General security measures in place.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91425" marB="91425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Enterprise-grade security with Azure AD (Entra ID), compliance with industry standards.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9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Compliance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91425" marB="91425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Basic compliance standards.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8575" marR="28575" marT="91425" marB="91425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Meets various industry standards (GDPR, HIPAA, etc.). Keep your data in your country.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4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>
                          <a:latin typeface="Lato"/>
                          <a:ea typeface="Lato"/>
                          <a:cs typeface="Lato"/>
                          <a:sym typeface="Lato"/>
                        </a:rPr>
                        <a:t>Availability</a:t>
                      </a:r>
                      <a:endParaRPr sz="30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Immediately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Lato"/>
                          <a:ea typeface="Lato"/>
                          <a:cs typeface="Lato"/>
                          <a:sym typeface="Lato"/>
                        </a:rPr>
                        <a:t>Limited , subject to approval due to Responsible AI initiative</a:t>
                      </a:r>
                      <a:endParaRPr sz="3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T w="76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54" name="Google Shape;754;g273180426ee_2_0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sp>
        <p:nvSpPr>
          <p:cNvPr id="755" name="Google Shape;755;g273180426ee_2_0"/>
          <p:cNvSpPr txBox="1"/>
          <p:nvPr/>
        </p:nvSpPr>
        <p:spPr>
          <a:xfrm>
            <a:off x="27432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Azure Open AI vs Open AI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28f8023a506_0_33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761" name="Google Shape;761;g28f8023a506_0_335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762" name="Google Shape;762;g28f8023a506_0_335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763" name="Google Shape;763;g28f8023a506_0_335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g28f8023a506_0_335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g28f8023a506_0_335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766" name="Google Shape;766;g28f8023a506_0_335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g28f8023a506_0_335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8" name="Google Shape;768;g28f8023a506_0_335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769" name="Google Shape;769;g28f8023a506_0_335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g28f8023a506_0_335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1" name="Google Shape;771;g28f8023a506_0_335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772" name="Google Shape;772;g28f8023a506_0_335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g28f8023a506_0_335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74" name="Google Shape;774;g28f8023a506_0_3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g28f8023a506_0_335"/>
          <p:cNvSpPr txBox="1"/>
          <p:nvPr/>
        </p:nvSpPr>
        <p:spPr>
          <a:xfrm>
            <a:off x="27432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Prerequisites                  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6" name="Google Shape;776;g28f8023a506_0_335"/>
          <p:cNvSpPr txBox="1"/>
          <p:nvPr/>
        </p:nvSpPr>
        <p:spPr>
          <a:xfrm>
            <a:off x="640050" y="2115575"/>
            <a:ext cx="170079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953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ato"/>
              <a:buChar char="●"/>
            </a:pPr>
            <a:r>
              <a:rPr lang="en-US" sz="4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Azure subscription. </a:t>
            </a:r>
            <a:endParaRPr sz="4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95300" algn="l" rtl="0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ato"/>
              <a:buChar char="●"/>
            </a:pPr>
            <a:r>
              <a:rPr lang="en-US" sz="4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Submit an application to access Azure OpenAI Service. To apply</a:t>
            </a:r>
            <a:br>
              <a:rPr lang="en-US" sz="4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4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access, complete </a:t>
            </a:r>
            <a:r>
              <a:rPr lang="en-US" sz="4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this form.</a:t>
            </a:r>
            <a:endParaRPr sz="4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95300" algn="l" rtl="0">
              <a:lnSpc>
                <a:spcPct val="13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4200"/>
              <a:buFont typeface="Lato"/>
              <a:buChar char="●"/>
            </a:pPr>
            <a:r>
              <a:rPr lang="en-US" sz="4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Create Azure Open AI resource</a:t>
            </a:r>
            <a:endParaRPr sz="4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Google Shape;781;g28f8023a506_0_4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50" y="799225"/>
            <a:ext cx="18123101" cy="868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28f8023a506_0_35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787" name="Google Shape;787;g28f8023a506_0_356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788" name="Google Shape;788;g28f8023a506_0_356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789" name="Google Shape;789;g28f8023a506_0_356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g28f8023a506_0_356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1" name="Google Shape;791;g28f8023a506_0_356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792" name="Google Shape;792;g28f8023a506_0_356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g28f8023a506_0_356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4" name="Google Shape;794;g28f8023a506_0_356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795" name="Google Shape;795;g28f8023a506_0_356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g28f8023a506_0_356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g28f8023a506_0_356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798" name="Google Shape;798;g28f8023a506_0_356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g28f8023a506_0_356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00" name="Google Shape;800;g28f8023a506_0_3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g28f8023a506_0_356"/>
          <p:cNvSpPr txBox="1"/>
          <p:nvPr/>
        </p:nvSpPr>
        <p:spPr>
          <a:xfrm>
            <a:off x="0" y="339725"/>
            <a:ext cx="18288000" cy="12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2" name="Google Shape;802;g28f8023a506_0_3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9360" y="853745"/>
            <a:ext cx="5669280" cy="8579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e376d884a2_0_9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189" name="Google Shape;189;g2e376d884a2_0_94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190" name="Google Shape;190;g2e376d884a2_0_94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191" name="Google Shape;191;g2e376d884a2_0_94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g2e376d884a2_0_94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g2e376d884a2_0_94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194" name="Google Shape;194;g2e376d884a2_0_94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g2e376d884a2_0_94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g2e376d884a2_0_94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197" name="Google Shape;197;g2e376d884a2_0_94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g2e376d884a2_0_94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g2e376d884a2_0_94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200" name="Google Shape;200;g2e376d884a2_0_94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g2e376d884a2_0_94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2" name="Google Shape;202;g2e376d884a2_0_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e376d884a2_0_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06925" y="2705100"/>
            <a:ext cx="48768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e376d884a2_0_9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62800" y="2531750"/>
            <a:ext cx="5731299" cy="562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e376d884a2_0_94"/>
          <p:cNvSpPr txBox="1"/>
          <p:nvPr/>
        </p:nvSpPr>
        <p:spPr>
          <a:xfrm>
            <a:off x="4415825" y="5203725"/>
            <a:ext cx="948300" cy="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2e376d884a2_0_94"/>
          <p:cNvSpPr txBox="1"/>
          <p:nvPr/>
        </p:nvSpPr>
        <p:spPr>
          <a:xfrm>
            <a:off x="2743200" y="266701"/>
            <a:ext cx="12801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AI Accountant Demo</a:t>
            </a:r>
            <a:endParaRPr sz="6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28f8023a506_0_37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808" name="Google Shape;808;g28f8023a506_0_378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809" name="Google Shape;809;g28f8023a506_0_378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810" name="Google Shape;810;g28f8023a506_0_378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g28f8023a506_0_378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2" name="Google Shape;812;g28f8023a506_0_378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813" name="Google Shape;813;g28f8023a506_0_378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g28f8023a506_0_378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g28f8023a506_0_378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816" name="Google Shape;816;g28f8023a506_0_378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g28f8023a506_0_378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8" name="Google Shape;818;g28f8023a506_0_378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819" name="Google Shape;819;g28f8023a506_0_378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g28f8023a506_0_378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21" name="Google Shape;821;g28f8023a506_0_3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g28f8023a506_0_378"/>
          <p:cNvSpPr txBox="1"/>
          <p:nvPr/>
        </p:nvSpPr>
        <p:spPr>
          <a:xfrm>
            <a:off x="0" y="339725"/>
            <a:ext cx="18288000" cy="12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3" name="Google Shape;823;g28f8023a506_0_3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496574"/>
            <a:ext cx="18288001" cy="49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28f8023a506_0_31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829" name="Google Shape;829;g28f8023a506_0_313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830" name="Google Shape;830;g28f8023a506_0_313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831" name="Google Shape;831;g28f8023a506_0_313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g28f8023a506_0_313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3" name="Google Shape;833;g28f8023a506_0_313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834" name="Google Shape;834;g28f8023a506_0_313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g28f8023a506_0_313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6" name="Google Shape;836;g28f8023a506_0_313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837" name="Google Shape;837;g28f8023a506_0_313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g28f8023a506_0_313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9" name="Google Shape;839;g28f8023a506_0_313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840" name="Google Shape;840;g28f8023a506_0_313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g28f8023a506_0_313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42" name="Google Shape;842;g28f8023a506_0_3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g28f8023a506_0_313"/>
          <p:cNvSpPr txBox="1"/>
          <p:nvPr/>
        </p:nvSpPr>
        <p:spPr>
          <a:xfrm>
            <a:off x="0" y="339725"/>
            <a:ext cx="18288000" cy="12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4" name="Google Shape;844;g28f8023a506_0_313"/>
          <p:cNvPicPr preferRelativeResize="0"/>
          <p:nvPr/>
        </p:nvPicPr>
        <p:blipFill rotWithShape="1">
          <a:blip r:embed="rId6">
            <a:alphaModFix/>
          </a:blip>
          <a:srcRect t="3623" r="68765"/>
          <a:stretch/>
        </p:blipFill>
        <p:spPr>
          <a:xfrm>
            <a:off x="2965625" y="1658375"/>
            <a:ext cx="7519901" cy="86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g28f8023a506_0_313"/>
          <p:cNvSpPr/>
          <p:nvPr/>
        </p:nvSpPr>
        <p:spPr>
          <a:xfrm>
            <a:off x="2596625" y="2990575"/>
            <a:ext cx="2820000" cy="536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6" name="Google Shape;846;g28f8023a506_0_313"/>
          <p:cNvPicPr preferRelativeResize="0"/>
          <p:nvPr/>
        </p:nvPicPr>
        <p:blipFill rotWithShape="1">
          <a:blip r:embed="rId6">
            <a:alphaModFix/>
          </a:blip>
          <a:srcRect l="62640" t="36850" r="20640" b="4850"/>
          <a:stretch/>
        </p:blipFill>
        <p:spPr>
          <a:xfrm>
            <a:off x="10242500" y="4658775"/>
            <a:ext cx="4069949" cy="5282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g28f8023a506_0_313"/>
          <p:cNvSpPr/>
          <p:nvPr/>
        </p:nvSpPr>
        <p:spPr>
          <a:xfrm>
            <a:off x="6172400" y="4606750"/>
            <a:ext cx="4070100" cy="5173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Google Shape;852;g28f8023a506_0_4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" y="1595628"/>
            <a:ext cx="17739360" cy="7095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Google Shape;857;g28f8023a506_0_435"/>
          <p:cNvPicPr preferRelativeResize="0"/>
          <p:nvPr/>
        </p:nvPicPr>
        <p:blipFill rotWithShape="1">
          <a:blip r:embed="rId3">
            <a:alphaModFix/>
          </a:blip>
          <a:srcRect l="1267" t="734" r="1992"/>
          <a:stretch/>
        </p:blipFill>
        <p:spPr>
          <a:xfrm>
            <a:off x="365759" y="638877"/>
            <a:ext cx="17556482" cy="9009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e59d890fc7_0_7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863" name="Google Shape;863;g2e59d890fc7_0_77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864" name="Google Shape;864;g2e59d890fc7_0_77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865" name="Google Shape;865;g2e59d890fc7_0_77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g2e59d890fc7_0_77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7" name="Google Shape;867;g2e59d890fc7_0_77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868" name="Google Shape;868;g2e59d890fc7_0_77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g2e59d890fc7_0_77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0" name="Google Shape;870;g2e59d890fc7_0_77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871" name="Google Shape;871;g2e59d890fc7_0_77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g2e59d890fc7_0_77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g2e59d890fc7_0_77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874" name="Google Shape;874;g2e59d890fc7_0_77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g2e59d890fc7_0_77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6" name="Google Shape;876;g2e59d890fc7_0_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g2e59d890fc7_0_77"/>
          <p:cNvSpPr txBox="1"/>
          <p:nvPr/>
        </p:nvSpPr>
        <p:spPr>
          <a:xfrm>
            <a:off x="27432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code for chat completion api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8" name="Google Shape;878;g2e59d890fc7_0_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0154" y="2120329"/>
            <a:ext cx="14763900" cy="76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2e59d890fc7_0_9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884" name="Google Shape;884;g2e59d890fc7_0_98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885" name="Google Shape;885;g2e59d890fc7_0_98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886" name="Google Shape;886;g2e59d890fc7_0_98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g2e59d890fc7_0_98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8" name="Google Shape;888;g2e59d890fc7_0_98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889" name="Google Shape;889;g2e59d890fc7_0_98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g2e59d890fc7_0_98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1" name="Google Shape;891;g2e59d890fc7_0_98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892" name="Google Shape;892;g2e59d890fc7_0_98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g2e59d890fc7_0_98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4" name="Google Shape;894;g2e59d890fc7_0_98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895" name="Google Shape;895;g2e59d890fc7_0_98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g2e59d890fc7_0_98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97" name="Google Shape;897;g2e59d890fc7_0_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g2e59d890fc7_0_98"/>
          <p:cNvSpPr txBox="1"/>
          <p:nvPr/>
        </p:nvSpPr>
        <p:spPr>
          <a:xfrm>
            <a:off x="27432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code for chat completion api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99" name="Google Shape;899;g2e59d890fc7_0_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549" y="2019800"/>
            <a:ext cx="17302214" cy="7229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28f8023a506_0_6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905" name="Google Shape;905;g28f8023a506_0_68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906" name="Google Shape;906;g28f8023a506_0_68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907" name="Google Shape;907;g28f8023a506_0_68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g28f8023a506_0_68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9" name="Google Shape;909;g28f8023a506_0_68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910" name="Google Shape;910;g28f8023a506_0_68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g28f8023a506_0_68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2" name="Google Shape;912;g28f8023a506_0_68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913" name="Google Shape;913;g28f8023a506_0_68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g28f8023a506_0_68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g28f8023a506_0_68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916" name="Google Shape;916;g28f8023a506_0_68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g28f8023a506_0_68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18" name="Google Shape;918;g28f8023a506_0_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g28f8023a506_0_68"/>
          <p:cNvSpPr txBox="1"/>
          <p:nvPr/>
        </p:nvSpPr>
        <p:spPr>
          <a:xfrm>
            <a:off x="640050" y="2167200"/>
            <a:ext cx="17007900" cy="59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Objective:</a:t>
            </a:r>
            <a:br>
              <a:rPr lang="en-US" sz="3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3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Automate an accountant's task of assigning relevant categories to expense transactions by providing category recommendations based on expense descriptions.</a:t>
            </a:r>
            <a:endParaRPr sz="3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Categories List:</a:t>
            </a:r>
            <a:endParaRPr sz="3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69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ato"/>
              <a:buAutoNum type="arabicPeriod"/>
            </a:pPr>
            <a:r>
              <a:rPr lang="en-US" sz="3800">
                <a:solidFill>
                  <a:schemeClr val="dk1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Marketing</a:t>
            </a:r>
            <a:endParaRPr sz="3800">
              <a:solidFill>
                <a:schemeClr val="dk1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914400" lvl="1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ato"/>
              <a:buAutoNum type="arabicPeriod"/>
            </a:pPr>
            <a:r>
              <a:rPr lang="en-US" sz="3800">
                <a:solidFill>
                  <a:schemeClr val="dk1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Travel</a:t>
            </a:r>
            <a:endParaRPr sz="3800">
              <a:solidFill>
                <a:schemeClr val="dk1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914400" lvl="1" indent="-469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Lato"/>
              <a:buAutoNum type="arabicPeriod"/>
            </a:pPr>
            <a:r>
              <a:rPr lang="en-US" sz="3800">
                <a:solidFill>
                  <a:schemeClr val="dk1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Software Licenses</a:t>
            </a:r>
            <a:endParaRPr sz="3800">
              <a:solidFill>
                <a:schemeClr val="dk1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0" name="Google Shape;920;g28f8023a506_0_68"/>
          <p:cNvSpPr txBox="1"/>
          <p:nvPr/>
        </p:nvSpPr>
        <p:spPr>
          <a:xfrm>
            <a:off x="30861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Azure Open AI Prompt Structure</a:t>
            </a:r>
            <a:endParaRPr sz="6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28f8023a506_0_11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926" name="Google Shape;926;g28f8023a506_0_111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927" name="Google Shape;927;g28f8023a506_0_111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928" name="Google Shape;928;g28f8023a506_0_11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g28f8023a506_0_11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g28f8023a506_0_111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931" name="Google Shape;931;g28f8023a506_0_11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g28f8023a506_0_11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3" name="Google Shape;933;g28f8023a506_0_111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934" name="Google Shape;934;g28f8023a506_0_11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g28f8023a506_0_11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g28f8023a506_0_111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937" name="Google Shape;937;g28f8023a506_0_11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g28f8023a506_0_11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39" name="Google Shape;939;g28f8023a506_0_1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g28f8023a506_0_111"/>
          <p:cNvSpPr txBox="1"/>
          <p:nvPr/>
        </p:nvSpPr>
        <p:spPr>
          <a:xfrm>
            <a:off x="640050" y="1881550"/>
            <a:ext cx="17007900" cy="7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Task Overview: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Role:</a:t>
            </a: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Smart, accurate recommender with 100% accuracy.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Task:</a:t>
            </a: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Assigning the relevant category to an expense description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Provide Recommendations: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18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Given the expense description, recommend </a:t>
            </a:r>
            <a:r>
              <a:rPr lang="en-US" sz="3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three top</a:t>
            </a: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categories.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18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each expense description should have its </a:t>
            </a:r>
            <a:r>
              <a:rPr lang="en-US" sz="3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own set of three category recommendations</a:t>
            </a: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with </a:t>
            </a:r>
            <a:r>
              <a:rPr lang="en-US" sz="3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repetition</a:t>
            </a: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of category for each expense description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18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When </a:t>
            </a:r>
            <a:r>
              <a:rPr lang="en-US" sz="3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multiple expense description inputs</a:t>
            </a: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are provided by the user, the system should generate three relevant category recommendations for each input expense description.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18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200"/>
              <a:buFont typeface="Lato"/>
              <a:buAutoNum type="arabicPeriod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Even if a description is deemed </a:t>
            </a:r>
            <a:r>
              <a:rPr lang="en-US" sz="3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completely irrelevant or junk</a:t>
            </a: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the system will still produce an output, marking the recommendations as "</a:t>
            </a:r>
            <a:r>
              <a:rPr lang="en-US" sz="3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</a:t>
            </a: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."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1" name="Google Shape;941;g28f8023a506_0_111"/>
          <p:cNvSpPr txBox="1"/>
          <p:nvPr/>
        </p:nvSpPr>
        <p:spPr>
          <a:xfrm>
            <a:off x="30861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Azure Open AI Prompt Structure</a:t>
            </a:r>
            <a:endParaRPr sz="6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28f8023a506_0_15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947" name="Google Shape;947;g28f8023a506_0_155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948" name="Google Shape;948;g28f8023a506_0_155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949" name="Google Shape;949;g28f8023a506_0_155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g28f8023a506_0_155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g28f8023a506_0_155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952" name="Google Shape;952;g28f8023a506_0_155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g28f8023a506_0_155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g28f8023a506_0_155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955" name="Google Shape;955;g28f8023a506_0_155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g28f8023a506_0_155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7" name="Google Shape;957;g28f8023a506_0_155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958" name="Google Shape;958;g28f8023a506_0_155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g28f8023a506_0_155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60" name="Google Shape;960;g28f8023a506_0_1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Google Shape;961;g28f8023a506_0_155"/>
          <p:cNvSpPr txBox="1"/>
          <p:nvPr/>
        </p:nvSpPr>
        <p:spPr>
          <a:xfrm>
            <a:off x="640050" y="2181850"/>
            <a:ext cx="17007900" cy="3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82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Mulish"/>
              <a:buChar char="●"/>
            </a:pPr>
            <a:r>
              <a:rPr lang="en-US" sz="4000" b="1">
                <a:latin typeface="Lato"/>
                <a:ea typeface="Lato"/>
                <a:cs typeface="Lato"/>
                <a:sym typeface="Lato"/>
              </a:rPr>
              <a:t>Output format will be </a:t>
            </a:r>
            <a:r>
              <a:rPr lang="en-US" sz="4000" u="sng">
                <a:latin typeface="Lato"/>
                <a:ea typeface="Lato"/>
                <a:cs typeface="Lato"/>
                <a:sym typeface="Lato"/>
              </a:rPr>
              <a:t>Table</a:t>
            </a:r>
            <a:r>
              <a:rPr lang="en-US" sz="4000">
                <a:latin typeface="Lato"/>
                <a:ea typeface="Lato"/>
                <a:cs typeface="Lato"/>
                <a:sym typeface="Lato"/>
              </a:rPr>
              <a:t> with the following columns:</a:t>
            </a:r>
            <a:endParaRPr sz="4000">
              <a:latin typeface="Lato"/>
              <a:ea typeface="Lato"/>
              <a:cs typeface="Lato"/>
              <a:sym typeface="Lato"/>
            </a:endParaRPr>
          </a:p>
          <a:p>
            <a:pPr marL="914400" lvl="1" indent="-482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Lato"/>
              <a:buChar char="○"/>
            </a:pPr>
            <a:r>
              <a:rPr lang="en-US" sz="4000">
                <a:latin typeface="Lato"/>
                <a:ea typeface="Lato"/>
                <a:cs typeface="Lato"/>
                <a:sym typeface="Lato"/>
              </a:rPr>
              <a:t>Description</a:t>
            </a:r>
            <a:endParaRPr sz="4000">
              <a:latin typeface="Lato"/>
              <a:ea typeface="Lato"/>
              <a:cs typeface="Lato"/>
              <a:sym typeface="Lato"/>
            </a:endParaRPr>
          </a:p>
          <a:p>
            <a:pPr marL="914400" lvl="1" indent="-482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Lato"/>
              <a:buChar char="○"/>
            </a:pPr>
            <a:r>
              <a:rPr lang="en-US" sz="4000">
                <a:latin typeface="Lato"/>
                <a:ea typeface="Lato"/>
                <a:cs typeface="Lato"/>
                <a:sym typeface="Lato"/>
              </a:rPr>
              <a:t>Recommended Category</a:t>
            </a:r>
            <a:endParaRPr sz="4000">
              <a:latin typeface="Lato"/>
              <a:ea typeface="Lato"/>
              <a:cs typeface="Lato"/>
              <a:sym typeface="Lato"/>
            </a:endParaRPr>
          </a:p>
          <a:p>
            <a:pPr marL="914400" lvl="1" indent="-482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Lato"/>
              <a:buChar char="○"/>
            </a:pPr>
            <a:r>
              <a:rPr lang="en-US" sz="4000">
                <a:latin typeface="Lato"/>
                <a:ea typeface="Lato"/>
                <a:cs typeface="Lato"/>
                <a:sym typeface="Lato"/>
              </a:rPr>
              <a:t>Percentage of Matching</a:t>
            </a:r>
            <a:endParaRPr sz="4000">
              <a:latin typeface="Lato"/>
              <a:ea typeface="Lato"/>
              <a:cs typeface="Lato"/>
              <a:sym typeface="Lato"/>
            </a:endParaRPr>
          </a:p>
          <a:p>
            <a:pPr marL="914400" lvl="1" indent="-482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Lato"/>
              <a:buChar char="○"/>
            </a:pPr>
            <a:r>
              <a:rPr lang="en-US" sz="4000">
                <a:latin typeface="Lato"/>
                <a:ea typeface="Lato"/>
                <a:cs typeface="Lato"/>
                <a:sym typeface="Lato"/>
              </a:rPr>
              <a:t>Logic for Matching</a:t>
            </a:r>
            <a:endParaRPr sz="4000"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2" name="Google Shape;962;g28f8023a506_0_155"/>
          <p:cNvSpPr txBox="1"/>
          <p:nvPr/>
        </p:nvSpPr>
        <p:spPr>
          <a:xfrm>
            <a:off x="30861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Azure Open AI Prompt Structure</a:t>
            </a:r>
            <a:endParaRPr sz="6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28f8023a506_0_13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968" name="Google Shape;968;g28f8023a506_0_131"/>
          <p:cNvSpPr txBox="1"/>
          <p:nvPr/>
        </p:nvSpPr>
        <p:spPr>
          <a:xfrm>
            <a:off x="640050" y="1950375"/>
            <a:ext cx="17007900" cy="1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output will consist solely of a table containing relevant values; descriptions outside the table will not be included.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200" b="1">
                <a:latin typeface="Lato"/>
                <a:ea typeface="Lato"/>
                <a:cs typeface="Lato"/>
                <a:sym typeface="Lato"/>
              </a:rPr>
              <a:t>Example Output:</a:t>
            </a:r>
            <a:endParaRPr sz="3200" u="sng">
              <a:solidFill>
                <a:srgbClr val="FF0000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9" name="Google Shape;969;g28f8023a506_0_131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970" name="Google Shape;970;g28f8023a506_0_131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971" name="Google Shape;971;g28f8023a506_0_13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g28f8023a506_0_13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g28f8023a506_0_131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974" name="Google Shape;974;g28f8023a506_0_13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g28f8023a506_0_13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g28f8023a506_0_131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977" name="Google Shape;977;g28f8023a506_0_13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g28f8023a506_0_13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g28f8023a506_0_131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980" name="Google Shape;980;g28f8023a506_0_131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g28f8023a506_0_131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82" name="Google Shape;982;g28f8023a506_0_1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83" name="Google Shape;983;g28f8023a506_0_131"/>
          <p:cNvGraphicFramePr/>
          <p:nvPr/>
        </p:nvGraphicFramePr>
        <p:xfrm>
          <a:off x="1248038" y="4005388"/>
          <a:ext cx="15791925" cy="4124460"/>
        </p:xfrm>
        <a:graphic>
          <a:graphicData uri="http://schemas.openxmlformats.org/drawingml/2006/table">
            <a:tbl>
              <a:tblPr>
                <a:noFill/>
                <a:tableStyleId>{581D3895-A47E-45C8-89A0-05CFE56D6B95}</a:tableStyleId>
              </a:tblPr>
              <a:tblGrid>
                <a:gridCol w="37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2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Lato"/>
                          <a:ea typeface="Lato"/>
                          <a:cs typeface="Lato"/>
                          <a:sym typeface="Lato"/>
                        </a:rPr>
                        <a:t>Description</a:t>
                      </a:r>
                      <a:endParaRPr sz="2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Lato"/>
                          <a:ea typeface="Lato"/>
                          <a:cs typeface="Lato"/>
                          <a:sym typeface="Lato"/>
                        </a:rPr>
                        <a:t>Recommended Category</a:t>
                      </a:r>
                      <a:endParaRPr sz="2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Lato"/>
                          <a:ea typeface="Lato"/>
                          <a:cs typeface="Lato"/>
                          <a:sym typeface="Lato"/>
                        </a:rPr>
                        <a:t>Percentage of Matching</a:t>
                      </a:r>
                      <a:endParaRPr sz="2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>
                          <a:latin typeface="Lato"/>
                          <a:ea typeface="Lato"/>
                          <a:cs typeface="Lato"/>
                          <a:sym typeface="Lato"/>
                        </a:rPr>
                        <a:t>Logic for Matching</a:t>
                      </a:r>
                      <a:endParaRPr sz="2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Lato"/>
                          <a:ea typeface="Lato"/>
                          <a:cs typeface="Lato"/>
                          <a:sym typeface="Lato"/>
                        </a:rPr>
                        <a:t>[Input Expense Description 1]</a:t>
                      </a:r>
                      <a:endParaRPr sz="2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Lato"/>
                          <a:ea typeface="Lato"/>
                          <a:cs typeface="Lato"/>
                          <a:sym typeface="Lato"/>
                        </a:rPr>
                        <a:t>[top matching Category]</a:t>
                      </a:r>
                      <a:endParaRPr sz="2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Lato"/>
                          <a:ea typeface="Lato"/>
                          <a:cs typeface="Lato"/>
                          <a:sym typeface="Lato"/>
                        </a:rPr>
                        <a:t>[Percentage]</a:t>
                      </a:r>
                      <a:endParaRPr sz="2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Lato"/>
                          <a:ea typeface="Lato"/>
                          <a:cs typeface="Lato"/>
                          <a:sym typeface="Lato"/>
                        </a:rPr>
                        <a:t>[Reason]</a:t>
                      </a:r>
                      <a:endParaRPr sz="2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Lato"/>
                          <a:ea typeface="Lato"/>
                          <a:cs typeface="Lato"/>
                          <a:sym typeface="Lato"/>
                        </a:rPr>
                        <a:t>[Input Expense Description 1]</a:t>
                      </a:r>
                      <a:endParaRPr sz="2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Lato"/>
                          <a:ea typeface="Lato"/>
                          <a:cs typeface="Lato"/>
                          <a:sym typeface="Lato"/>
                        </a:rPr>
                        <a:t>[second matching Category]</a:t>
                      </a:r>
                      <a:endParaRPr sz="2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Lato"/>
                          <a:ea typeface="Lato"/>
                          <a:cs typeface="Lato"/>
                          <a:sym typeface="Lato"/>
                        </a:rPr>
                        <a:t>[Percentage]</a:t>
                      </a:r>
                      <a:endParaRPr sz="2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Lato"/>
                          <a:ea typeface="Lato"/>
                          <a:cs typeface="Lato"/>
                          <a:sym typeface="Lato"/>
                        </a:rPr>
                        <a:t>[Reason]</a:t>
                      </a:r>
                      <a:endParaRPr sz="2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Lato"/>
                          <a:ea typeface="Lato"/>
                          <a:cs typeface="Lato"/>
                          <a:sym typeface="Lato"/>
                        </a:rPr>
                        <a:t>[Input Expense Description 1]</a:t>
                      </a:r>
                      <a:endParaRPr sz="2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Lato"/>
                          <a:ea typeface="Lato"/>
                          <a:cs typeface="Lato"/>
                          <a:sym typeface="Lato"/>
                        </a:rPr>
                        <a:t>[third matching Category]</a:t>
                      </a:r>
                      <a:endParaRPr sz="2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Lato"/>
                          <a:ea typeface="Lato"/>
                          <a:cs typeface="Lato"/>
                          <a:sym typeface="Lato"/>
                        </a:rPr>
                        <a:t>[Percentage]</a:t>
                      </a:r>
                      <a:endParaRPr sz="2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latin typeface="Lato"/>
                          <a:ea typeface="Lato"/>
                          <a:cs typeface="Lato"/>
                          <a:sym typeface="Lato"/>
                        </a:rPr>
                        <a:t>[Reason]</a:t>
                      </a:r>
                      <a:endParaRPr sz="28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63500" marR="63500" marT="63500" marB="635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84" name="Google Shape;984;g28f8023a506_0_131"/>
          <p:cNvSpPr txBox="1"/>
          <p:nvPr/>
        </p:nvSpPr>
        <p:spPr>
          <a:xfrm>
            <a:off x="640050" y="8231400"/>
            <a:ext cx="17007900" cy="1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Inputs expense descriptions </a:t>
            </a:r>
            <a:endParaRPr sz="3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Adobe Creative cloud license</a:t>
            </a:r>
            <a:r>
              <a:rPr lang="en-US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Microsoft Office 365 License</a:t>
            </a:r>
            <a:endParaRPr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200">
                <a:solidFill>
                  <a:schemeClr val="dk1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Uber </a:t>
            </a:r>
            <a:r>
              <a:rPr lang="en-US" sz="2200" u="sng">
                <a:solidFill>
                  <a:srgbClr val="EE5126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texi</a:t>
            </a:r>
            <a:endParaRPr sz="2200" u="sng">
              <a:solidFill>
                <a:srgbClr val="EE5126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5" name="Google Shape;985;g28f8023a506_0_131"/>
          <p:cNvSpPr txBox="1"/>
          <p:nvPr/>
        </p:nvSpPr>
        <p:spPr>
          <a:xfrm>
            <a:off x="30861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Azure Open AI Prompt Structure</a:t>
            </a:r>
            <a:endParaRPr sz="6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" name="Google Shape;1072;g28f8023a506_0_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1" y="562150"/>
            <a:ext cx="17739359" cy="9162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64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28f8023a506_0_20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991" name="Google Shape;991;g28f8023a506_0_20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992" name="Google Shape;992;g28f8023a506_0_20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993" name="Google Shape;993;g28f8023a506_0_20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g28f8023a506_0_20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g28f8023a506_0_20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996" name="Google Shape;996;g28f8023a506_0_20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g28f8023a506_0_20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g28f8023a506_0_20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999" name="Google Shape;999;g28f8023a506_0_20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g28f8023a506_0_20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1" name="Google Shape;1001;g28f8023a506_0_20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1002" name="Google Shape;1002;g28f8023a506_0_20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g28f8023a506_0_20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04" name="Google Shape;1004;g28f8023a506_0_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g28f8023a506_0_20"/>
          <p:cNvSpPr txBox="1"/>
          <p:nvPr/>
        </p:nvSpPr>
        <p:spPr>
          <a:xfrm>
            <a:off x="640050" y="1890775"/>
            <a:ext cx="17007900" cy="7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Top websites for open source dataset &amp; models</a:t>
            </a:r>
            <a:endParaRPr sz="3200">
              <a:latin typeface="Lato"/>
              <a:ea typeface="Lato"/>
              <a:cs typeface="Lato"/>
              <a:sym typeface="Lato"/>
            </a:endParaRPr>
          </a:p>
          <a:p>
            <a:pPr marL="914400" lvl="0" indent="-4318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3200"/>
              <a:buFont typeface="Lato"/>
              <a:buAutoNum type="arabicPeriod"/>
            </a:pPr>
            <a:r>
              <a:rPr lang="en-US" sz="3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UCI Machine Learning Repository</a:t>
            </a: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contains dataset for machine learning training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Font typeface="Lato"/>
              <a:buAutoNum type="arabicPeriod"/>
            </a:pPr>
            <a:r>
              <a:rPr lang="en-US" sz="3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data.world</a:t>
            </a: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130825 </a:t>
            </a:r>
            <a:r>
              <a:rPr lang="en-US" sz="3200">
                <a:solidFill>
                  <a:schemeClr val="dk1"/>
                </a:solidFill>
                <a:highlight>
                  <a:srgbClr val="C9DAF8"/>
                </a:highlight>
                <a:latin typeface="Lato"/>
                <a:ea typeface="Lato"/>
                <a:cs typeface="Lato"/>
                <a:sym typeface="Lato"/>
              </a:rPr>
              <a:t>open </a:t>
            </a: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data datasets available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Font typeface="Lato"/>
              <a:buAutoNum type="arabicPeriod"/>
            </a:pPr>
            <a:r>
              <a:rPr lang="en-US" sz="3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8"/>
              </a:rPr>
              <a:t>Kaggle</a:t>
            </a: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Open source dataset and pre trained models available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Top websites for Synthetic data degeneration 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Lato"/>
              <a:buAutoNum type="arabicPeriod"/>
            </a:pPr>
            <a:r>
              <a:rPr lang="en-US" sz="3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9"/>
              </a:rPr>
              <a:t>Mockaroo</a:t>
            </a: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Free tool for unlimited data generation from browser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Font typeface="Lato"/>
              <a:buAutoNum type="arabicPeriod"/>
            </a:pPr>
            <a:r>
              <a:rPr lang="en-US" sz="3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0"/>
              </a:rPr>
              <a:t>gretel.ai</a:t>
            </a: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Paid tool with free trial credits.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Font typeface="Lato"/>
              <a:buAutoNum type="arabicPeriod"/>
            </a:pPr>
            <a:r>
              <a:rPr lang="en-US" sz="3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1"/>
              </a:rPr>
              <a:t>mostly.ai</a:t>
            </a: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Paid tool with Daily free credits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Chatgpt prompts for data generation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4318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Lato"/>
              <a:buAutoNum type="arabicPeriod"/>
            </a:pPr>
            <a:r>
              <a:rPr lang="en-US" sz="3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2"/>
              </a:rPr>
              <a:t>ChatGPT Classification Prompt</a:t>
            </a: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works with gpt 3.5 &amp;  4o both.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Font typeface="Lato"/>
              <a:buAutoNum type="arabicPeriod"/>
            </a:pPr>
            <a:r>
              <a:rPr lang="en-US" sz="3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3"/>
              </a:rPr>
              <a:t>https://chatgpt.com/share/88f69361-3dc7-45a9-8159-a7e8360b2c73</a:t>
            </a: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500 rows Realistic data generator prompt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6" name="Google Shape;1006;g28f8023a506_0_20"/>
          <p:cNvSpPr txBox="1"/>
          <p:nvPr/>
        </p:nvSpPr>
        <p:spPr>
          <a:xfrm>
            <a:off x="27432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Useful resources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2e491289917_0_4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l="-20309" r="-20309"/>
            </a:stretch>
          </a:blipFill>
          <a:ln>
            <a:noFill/>
          </a:ln>
        </p:spPr>
      </p:sp>
      <p:sp>
        <p:nvSpPr>
          <p:cNvPr id="1012" name="Google Shape;1012;g2e491289917_0_42"/>
          <p:cNvSpPr/>
          <p:nvPr/>
        </p:nvSpPr>
        <p:spPr>
          <a:xfrm>
            <a:off x="16609579" y="94224"/>
            <a:ext cx="1505528" cy="1868953"/>
          </a:xfrm>
          <a:custGeom>
            <a:avLst/>
            <a:gdLst/>
            <a:ahLst/>
            <a:cxnLst/>
            <a:rect l="l" t="t" r="r" b="b"/>
            <a:pathLst>
              <a:path w="1505528" h="1868953" extrusionOk="0">
                <a:moveTo>
                  <a:pt x="0" y="0"/>
                </a:moveTo>
                <a:lnTo>
                  <a:pt x="1505528" y="0"/>
                </a:lnTo>
                <a:lnTo>
                  <a:pt x="1505528" y="1868952"/>
                </a:lnTo>
                <a:lnTo>
                  <a:pt x="0" y="1868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30327" t="-73828" r="-29687" b="-55339"/>
            </a:stretch>
          </a:blipFill>
          <a:ln>
            <a:noFill/>
          </a:ln>
        </p:spPr>
      </p:sp>
      <p:grpSp>
        <p:nvGrpSpPr>
          <p:cNvPr id="1013" name="Google Shape;1013;g2e491289917_0_42"/>
          <p:cNvGrpSpPr/>
          <p:nvPr/>
        </p:nvGrpSpPr>
        <p:grpSpPr>
          <a:xfrm>
            <a:off x="0" y="9941272"/>
            <a:ext cx="4572187" cy="345729"/>
            <a:chOff x="0" y="-47625"/>
            <a:chExt cx="1104900" cy="83120"/>
          </a:xfrm>
        </p:grpSpPr>
        <p:sp>
          <p:nvSpPr>
            <p:cNvPr id="1014" name="Google Shape;1014;g2e491289917_0_42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51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g2e491289917_0_42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g2e491289917_0_42"/>
          <p:cNvGrpSpPr/>
          <p:nvPr/>
        </p:nvGrpSpPr>
        <p:grpSpPr>
          <a:xfrm>
            <a:off x="4572000" y="9941272"/>
            <a:ext cx="4572187" cy="345729"/>
            <a:chOff x="0" y="-47625"/>
            <a:chExt cx="1104900" cy="83120"/>
          </a:xfrm>
        </p:grpSpPr>
        <p:sp>
          <p:nvSpPr>
            <p:cNvPr id="1017" name="Google Shape;1017;g2e491289917_0_42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B8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g2e491289917_0_42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g2e491289917_0_42"/>
          <p:cNvGrpSpPr/>
          <p:nvPr/>
        </p:nvGrpSpPr>
        <p:grpSpPr>
          <a:xfrm>
            <a:off x="9144000" y="9941272"/>
            <a:ext cx="4572187" cy="345729"/>
            <a:chOff x="0" y="-47625"/>
            <a:chExt cx="1104900" cy="83120"/>
          </a:xfrm>
        </p:grpSpPr>
        <p:sp>
          <p:nvSpPr>
            <p:cNvPr id="1020" name="Google Shape;1020;g2e491289917_0_42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10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g2e491289917_0_42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g2e491289917_0_42"/>
          <p:cNvGrpSpPr/>
          <p:nvPr/>
        </p:nvGrpSpPr>
        <p:grpSpPr>
          <a:xfrm>
            <a:off x="13716000" y="9941272"/>
            <a:ext cx="4572187" cy="345729"/>
            <a:chOff x="0" y="-47625"/>
            <a:chExt cx="1104900" cy="83120"/>
          </a:xfrm>
        </p:grpSpPr>
        <p:sp>
          <p:nvSpPr>
            <p:cNvPr id="1023" name="Google Shape;1023;g2e491289917_0_42"/>
            <p:cNvSpPr/>
            <p:nvPr/>
          </p:nvSpPr>
          <p:spPr>
            <a:xfrm>
              <a:off x="0" y="0"/>
              <a:ext cx="1104851" cy="35495"/>
            </a:xfrm>
            <a:custGeom>
              <a:avLst/>
              <a:gdLst/>
              <a:ahLst/>
              <a:cxnLst/>
              <a:rect l="l" t="t" r="r" b="b"/>
              <a:pathLst>
                <a:path w="1104851" h="35495" extrusionOk="0">
                  <a:moveTo>
                    <a:pt x="0" y="0"/>
                  </a:moveTo>
                  <a:lnTo>
                    <a:pt x="1104851" y="0"/>
                  </a:lnTo>
                  <a:lnTo>
                    <a:pt x="1104851" y="35495"/>
                  </a:lnTo>
                  <a:lnTo>
                    <a:pt x="0" y="35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90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g2e491289917_0_42"/>
            <p:cNvSpPr txBox="1"/>
            <p:nvPr/>
          </p:nvSpPr>
          <p:spPr>
            <a:xfrm>
              <a:off x="0" y="-47625"/>
              <a:ext cx="1104900" cy="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5" name="Google Shape;1025;g2e491289917_0_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703263"/>
            <a:ext cx="2628899" cy="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g2e491289917_0_42"/>
          <p:cNvSpPr txBox="1"/>
          <p:nvPr/>
        </p:nvSpPr>
        <p:spPr>
          <a:xfrm>
            <a:off x="2743200" y="501651"/>
            <a:ext cx="1280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6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Useful resources</a:t>
            </a:r>
            <a:endParaRPr sz="6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7" name="Google Shape;1027;g2e491289917_0_42"/>
          <p:cNvSpPr txBox="1"/>
          <p:nvPr/>
        </p:nvSpPr>
        <p:spPr>
          <a:xfrm>
            <a:off x="640050" y="1890775"/>
            <a:ext cx="17007900" cy="25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</a:t>
            </a:r>
            <a:endParaRPr sz="360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modal builder extension from VS marketplace </a:t>
            </a:r>
            <a:r>
              <a:rPr lang="en-US" sz="3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https://marketplace.visualstudio.com/items?itemName=MLNET.ModelBuilder2022</a:t>
            </a:r>
            <a:endParaRPr sz="3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oogle Shape;1054;p9"/>
          <p:cNvGrpSpPr/>
          <p:nvPr/>
        </p:nvGrpSpPr>
        <p:grpSpPr>
          <a:xfrm>
            <a:off x="0" y="4962674"/>
            <a:ext cx="18288000" cy="5324326"/>
            <a:chOff x="0" y="-47625"/>
            <a:chExt cx="4816593" cy="1402292"/>
          </a:xfrm>
        </p:grpSpPr>
        <p:sp>
          <p:nvSpPr>
            <p:cNvPr id="1055" name="Google Shape;1055;p9"/>
            <p:cNvSpPr/>
            <p:nvPr/>
          </p:nvSpPr>
          <p:spPr>
            <a:xfrm>
              <a:off x="0" y="0"/>
              <a:ext cx="4816592" cy="1354667"/>
            </a:xfrm>
            <a:custGeom>
              <a:avLst/>
              <a:gdLst/>
              <a:ahLst/>
              <a:cxnLst/>
              <a:rect l="l" t="t" r="r" b="b"/>
              <a:pathLst>
                <a:path w="4816592" h="1354667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058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9"/>
            <p:cNvSpPr txBox="1"/>
            <p:nvPr/>
          </p:nvSpPr>
          <p:spPr>
            <a:xfrm>
              <a:off x="0" y="-47625"/>
              <a:ext cx="4816593" cy="1402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9"/>
          <p:cNvGrpSpPr/>
          <p:nvPr/>
        </p:nvGrpSpPr>
        <p:grpSpPr>
          <a:xfrm>
            <a:off x="7194550" y="101886"/>
            <a:ext cx="3898900" cy="1150652"/>
            <a:chOff x="0" y="-47625"/>
            <a:chExt cx="1026816" cy="303282"/>
          </a:xfrm>
        </p:grpSpPr>
        <p:sp>
          <p:nvSpPr>
            <p:cNvPr id="1058" name="Google Shape;1058;p9"/>
            <p:cNvSpPr/>
            <p:nvPr/>
          </p:nvSpPr>
          <p:spPr>
            <a:xfrm>
              <a:off x="0" y="0"/>
              <a:ext cx="1026816" cy="255657"/>
            </a:xfrm>
            <a:custGeom>
              <a:avLst/>
              <a:gdLst/>
              <a:ahLst/>
              <a:cxnLst/>
              <a:rect l="l" t="t" r="r" b="b"/>
              <a:pathLst>
                <a:path w="1026816" h="255657" extrusionOk="0">
                  <a:moveTo>
                    <a:pt x="101274" y="0"/>
                  </a:moveTo>
                  <a:lnTo>
                    <a:pt x="925542" y="0"/>
                  </a:lnTo>
                  <a:cubicBezTo>
                    <a:pt x="981474" y="0"/>
                    <a:pt x="1026816" y="45342"/>
                    <a:pt x="1026816" y="101274"/>
                  </a:cubicBezTo>
                  <a:lnTo>
                    <a:pt x="1026816" y="154382"/>
                  </a:lnTo>
                  <a:cubicBezTo>
                    <a:pt x="1026816" y="181242"/>
                    <a:pt x="1016146" y="207002"/>
                    <a:pt x="997154" y="225994"/>
                  </a:cubicBezTo>
                  <a:cubicBezTo>
                    <a:pt x="978161" y="244987"/>
                    <a:pt x="952401" y="255657"/>
                    <a:pt x="925542" y="255657"/>
                  </a:cubicBezTo>
                  <a:lnTo>
                    <a:pt x="101274" y="255657"/>
                  </a:lnTo>
                  <a:cubicBezTo>
                    <a:pt x="74415" y="255657"/>
                    <a:pt x="48655" y="244987"/>
                    <a:pt x="29663" y="225994"/>
                  </a:cubicBezTo>
                  <a:cubicBezTo>
                    <a:pt x="10670" y="207002"/>
                    <a:pt x="0" y="181242"/>
                    <a:pt x="0" y="154382"/>
                  </a:cubicBezTo>
                  <a:lnTo>
                    <a:pt x="0" y="101274"/>
                  </a:lnTo>
                  <a:cubicBezTo>
                    <a:pt x="0" y="74415"/>
                    <a:pt x="10670" y="48655"/>
                    <a:pt x="29663" y="29663"/>
                  </a:cubicBezTo>
                  <a:cubicBezTo>
                    <a:pt x="48655" y="10670"/>
                    <a:pt x="74415" y="0"/>
                    <a:pt x="101274" y="0"/>
                  </a:cubicBezTo>
                  <a:close/>
                </a:path>
              </a:pathLst>
            </a:custGeom>
            <a:solidFill>
              <a:srgbClr val="1523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9"/>
            <p:cNvSpPr txBox="1"/>
            <p:nvPr/>
          </p:nvSpPr>
          <p:spPr>
            <a:xfrm>
              <a:off x="0" y="-47625"/>
              <a:ext cx="1026816" cy="303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94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0" name="Google Shape;1060;p9"/>
          <p:cNvSpPr txBox="1"/>
          <p:nvPr/>
        </p:nvSpPr>
        <p:spPr>
          <a:xfrm>
            <a:off x="7104063" y="517525"/>
            <a:ext cx="407987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40">
                <a:solidFill>
                  <a:srgbClr val="F0F0F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SPONSORS</a:t>
            </a:r>
            <a:endParaRPr/>
          </a:p>
        </p:txBody>
      </p:sp>
      <p:grpSp>
        <p:nvGrpSpPr>
          <p:cNvPr id="1061" name="Google Shape;1061;p9"/>
          <p:cNvGrpSpPr/>
          <p:nvPr/>
        </p:nvGrpSpPr>
        <p:grpSpPr>
          <a:xfrm>
            <a:off x="4071938" y="7271824"/>
            <a:ext cx="10144200" cy="1956400"/>
            <a:chOff x="4071938" y="7227888"/>
            <a:chExt cx="10144200" cy="1956400"/>
          </a:xfrm>
        </p:grpSpPr>
        <p:sp>
          <p:nvSpPr>
            <p:cNvPr id="1062" name="Google Shape;1062;p9"/>
            <p:cNvSpPr txBox="1"/>
            <p:nvPr/>
          </p:nvSpPr>
          <p:spPr>
            <a:xfrm>
              <a:off x="4071938" y="7227888"/>
              <a:ext cx="10144200" cy="12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50" b="1">
                  <a:solidFill>
                    <a:srgbClr val="EE5126"/>
                  </a:solidFill>
                  <a:latin typeface="Lato"/>
                  <a:ea typeface="Lato"/>
                  <a:cs typeface="Lato"/>
                  <a:sym typeface="Lato"/>
                </a:rPr>
                <a:t>THANK YOU</a:t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1063" name="Google Shape;1063;p9"/>
            <p:cNvCxnSpPr/>
            <p:nvPr/>
          </p:nvCxnSpPr>
          <p:spPr>
            <a:xfrm>
              <a:off x="5897563" y="8507413"/>
              <a:ext cx="6492875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64" name="Google Shape;1064;p9"/>
            <p:cNvSpPr txBox="1"/>
            <p:nvPr/>
          </p:nvSpPr>
          <p:spPr>
            <a:xfrm>
              <a:off x="5897563" y="8690188"/>
              <a:ext cx="6492900" cy="49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7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9" b="1">
                  <a:solidFill>
                    <a:srgbClr val="15234D"/>
                  </a:solidFill>
                  <a:latin typeface="Lato"/>
                  <a:ea typeface="Lato"/>
                  <a:cs typeface="Lato"/>
                  <a:sym typeface="Lato"/>
                </a:rPr>
                <a:t>Stay Tuned For Next Dot Net Day</a:t>
              </a:r>
              <a:endParaRPr b="1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065" name="Google Shape;1065;p9"/>
          <p:cNvSpPr/>
          <p:nvPr/>
        </p:nvSpPr>
        <p:spPr>
          <a:xfrm>
            <a:off x="15182276" y="6960822"/>
            <a:ext cx="2077024" cy="2578404"/>
          </a:xfrm>
          <a:custGeom>
            <a:avLst/>
            <a:gdLst/>
            <a:ahLst/>
            <a:cxnLst/>
            <a:rect l="l" t="t" r="r" b="b"/>
            <a:pathLst>
              <a:path w="2077024" h="2578404" extrusionOk="0">
                <a:moveTo>
                  <a:pt x="0" y="0"/>
                </a:moveTo>
                <a:lnTo>
                  <a:pt x="2077024" y="0"/>
                </a:lnTo>
                <a:lnTo>
                  <a:pt x="2077024" y="2578404"/>
                </a:lnTo>
                <a:lnTo>
                  <a:pt x="0" y="2578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0333" t="-73824" r="-29689" b="-55338"/>
            </a:stretch>
          </a:blipFill>
          <a:ln>
            <a:noFill/>
          </a:ln>
        </p:spPr>
      </p:sp>
      <p:pic>
        <p:nvPicPr>
          <p:cNvPr id="1066" name="Google Shape;106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625" y="7924587"/>
            <a:ext cx="2628899" cy="65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4466" y="210738"/>
            <a:ext cx="13839068" cy="686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Google Shape;1077;g28f8023a506_0_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" y="512594"/>
            <a:ext cx="17739360" cy="9261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06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Google Shape;1082;g28f8023a506_0_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" y="442570"/>
            <a:ext cx="17739359" cy="9401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533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" name="Google Shape;1087;g28f8023a506_0_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1" y="708660"/>
            <a:ext cx="17739359" cy="8869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37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g28f8023a506_0_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1" y="703992"/>
            <a:ext cx="17739358" cy="8879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3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1751</Words>
  <Application>Microsoft Office PowerPoint</Application>
  <PresentationFormat>Custom</PresentationFormat>
  <Paragraphs>278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League Spartan</vt:lpstr>
      <vt:lpstr>Mulish</vt:lpstr>
      <vt:lpstr>Calibri</vt:lpstr>
      <vt:lpstr>Lato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Rinkal Vanzara</cp:lastModifiedBy>
  <cp:revision>1</cp:revision>
  <dcterms:created xsi:type="dcterms:W3CDTF">2006-08-16T00:00:00Z</dcterms:created>
  <dcterms:modified xsi:type="dcterms:W3CDTF">2024-06-16T00:59:29Z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2020F59B0D13480FAD06658598BF29C0_13</vt:lpwstr>
  </property>
  <property fmtid="{D5CDD505-2E9C-101B-9397-08002B2CF9AE}" pid="3" name="KSOProductBuildVer">
    <vt:lpwstr>1033-12.2.0.13359</vt:lpwstr>
  </property>
</Properties>
</file>